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56" r:id="rId2"/>
    <p:sldId id="309" r:id="rId3"/>
    <p:sldId id="310" r:id="rId4"/>
    <p:sldId id="311" r:id="rId5"/>
    <p:sldId id="314" r:id="rId6"/>
    <p:sldId id="312" r:id="rId7"/>
    <p:sldId id="313" r:id="rId8"/>
    <p:sldId id="315" r:id="rId9"/>
    <p:sldId id="316" r:id="rId10"/>
    <p:sldId id="317" r:id="rId11"/>
    <p:sldId id="322" r:id="rId12"/>
    <p:sldId id="276" r:id="rId13"/>
    <p:sldId id="303" r:id="rId14"/>
    <p:sldId id="323" r:id="rId15"/>
    <p:sldId id="324" r:id="rId16"/>
    <p:sldId id="325" r:id="rId17"/>
    <p:sldId id="326" r:id="rId18"/>
    <p:sldId id="327" r:id="rId19"/>
    <p:sldId id="328" r:id="rId20"/>
    <p:sldId id="329" r:id="rId21"/>
    <p:sldId id="320" r:id="rId22"/>
    <p:sldId id="330" r:id="rId23"/>
    <p:sldId id="332" r:id="rId24"/>
    <p:sldId id="334" r:id="rId25"/>
    <p:sldId id="333" r:id="rId26"/>
    <p:sldId id="331" r:id="rId27"/>
    <p:sldId id="318" r:id="rId28"/>
    <p:sldId id="335" r:id="rId29"/>
    <p:sldId id="336" r:id="rId30"/>
    <p:sldId id="337" r:id="rId31"/>
    <p:sldId id="338" r:id="rId32"/>
    <p:sldId id="340" r:id="rId33"/>
    <p:sldId id="321" r:id="rId34"/>
    <p:sldId id="339" r:id="rId35"/>
    <p:sldId id="319" r:id="rId36"/>
    <p:sldId id="342" r:id="rId37"/>
    <p:sldId id="343" r:id="rId38"/>
    <p:sldId id="344" r:id="rId39"/>
    <p:sldId id="345" r:id="rId40"/>
    <p:sldId id="341" r:id="rId41"/>
    <p:sldId id="346" r:id="rId42"/>
    <p:sldId id="288" r:id="rId43"/>
    <p:sldId id="308" r:id="rId44"/>
    <p:sldId id="258"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22" autoAdjust="0"/>
    <p:restoredTop sz="89626" autoAdjust="0"/>
  </p:normalViewPr>
  <p:slideViewPr>
    <p:cSldViewPr snapToGrid="0" snapToObjects="1">
      <p:cViewPr varScale="1">
        <p:scale>
          <a:sx n="145" d="100"/>
          <a:sy n="145" d="100"/>
        </p:scale>
        <p:origin x="856" y="9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napToObjects="1">
      <p:cViewPr varScale="1">
        <p:scale>
          <a:sx n="123" d="100"/>
          <a:sy n="123" d="100"/>
        </p:scale>
        <p:origin x="-2816"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E5F3E31-9781-B24F-87A9-F98653FBF465}" type="datetimeFigureOut">
              <a:rPr lang="en-US" smtClean="0"/>
              <a:t>2/2/2025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41F4F8C-1785-AC43-97F9-C9301BD933C9}" type="slidenum">
              <a:rPr lang="en-US" smtClean="0"/>
              <a:t>‹#›</a:t>
            </a:fld>
            <a:endParaRPr lang="en-US"/>
          </a:p>
        </p:txBody>
      </p:sp>
    </p:spTree>
    <p:extLst>
      <p:ext uri="{BB962C8B-B14F-4D97-AF65-F5344CB8AC3E}">
        <p14:creationId xmlns:p14="http://schemas.microsoft.com/office/powerpoint/2010/main" val="181847665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ts val="1650"/>
              </a:lnSpc>
            </a:pPr>
            <a:r>
              <a:rPr lang="en-US" altLang="zh-CN" b="0" dirty="0">
                <a:solidFill>
                  <a:srgbClr val="E6E6E6"/>
                </a:solidFill>
                <a:effectLst/>
                <a:latin typeface="Menlo"/>
              </a:rPr>
              <a:t>Think of a few scenarios where you would use spatial interpolation.</a:t>
            </a:r>
          </a:p>
          <a:p>
            <a:pPr>
              <a:lnSpc>
                <a:spcPts val="1650"/>
              </a:lnSpc>
            </a:pPr>
            <a:r>
              <a:rPr lang="en-US" altLang="zh-CN" b="0" dirty="0">
                <a:solidFill>
                  <a:srgbClr val="E6E6E6"/>
                </a:solidFill>
                <a:effectLst/>
                <a:latin typeface="Menlo"/>
              </a:rPr>
              <a:t>   - You only have a few data points from Brazos County climate stations, but you need to produce a choropleth map for the entire county. </a:t>
            </a:r>
            <a:r>
              <a:rPr lang="en-US" altLang="zh-CN" b="0" dirty="0">
                <a:solidFill>
                  <a:srgbClr val="FFCC95"/>
                </a:solidFill>
                <a:effectLst/>
                <a:latin typeface="Menlo"/>
              </a:rPr>
              <a:t>**</a:t>
            </a:r>
            <a:r>
              <a:rPr lang="en-US" altLang="zh-CN" b="0" dirty="0">
                <a:solidFill>
                  <a:srgbClr val="FFB86C"/>
                </a:solidFill>
                <a:effectLst/>
                <a:latin typeface="Menlo"/>
              </a:rPr>
              <a:t>(Lab1.1)</a:t>
            </a:r>
            <a:r>
              <a:rPr lang="en-US" altLang="zh-CN" b="0" dirty="0">
                <a:solidFill>
                  <a:srgbClr val="FFCC95"/>
                </a:solidFill>
                <a:effectLst/>
                <a:latin typeface="Menlo"/>
              </a:rPr>
              <a:t>**</a:t>
            </a:r>
            <a:endParaRPr lang="en-US" altLang="zh-CN" b="0" dirty="0">
              <a:solidFill>
                <a:srgbClr val="E6E6E6"/>
              </a:solidFill>
              <a:effectLst/>
              <a:latin typeface="Menlo"/>
            </a:endParaRPr>
          </a:p>
          <a:p>
            <a:pPr>
              <a:lnSpc>
                <a:spcPts val="1650"/>
              </a:lnSpc>
            </a:pPr>
            <a:r>
              <a:rPr lang="en-US" altLang="zh-CN" b="0" dirty="0">
                <a:solidFill>
                  <a:srgbClr val="E6E6E6"/>
                </a:solidFill>
                <a:effectLst/>
                <a:latin typeface="Menlo"/>
              </a:rPr>
              <a:t>   - You only have a raster data layer of </a:t>
            </a:r>
            <a:r>
              <a:rPr lang="en-US" altLang="zh-CN" b="0" i="1" dirty="0">
                <a:solidFill>
                  <a:srgbClr val="19F9D8"/>
                </a:solidFill>
                <a:effectLst/>
                <a:latin typeface="Menlo"/>
              </a:rPr>
              <a:t>`Digital Elevation Model (DEM)`</a:t>
            </a:r>
            <a:r>
              <a:rPr lang="en-US" altLang="zh-CN" b="0" dirty="0">
                <a:solidFill>
                  <a:srgbClr val="E6E6E6"/>
                </a:solidFill>
                <a:effectLst/>
                <a:latin typeface="Menlo"/>
              </a:rPr>
              <a:t> at a resolution of 30m, but to save bandwidth, you need to produce raster layers with multiple spatial resolution (90m, and 200m). </a:t>
            </a:r>
            <a:r>
              <a:rPr lang="en-US" altLang="zh-CN" b="0" dirty="0">
                <a:solidFill>
                  <a:srgbClr val="FFCC95"/>
                </a:solidFill>
                <a:effectLst/>
                <a:latin typeface="Menlo"/>
              </a:rPr>
              <a:t>**</a:t>
            </a:r>
            <a:r>
              <a:rPr lang="en-US" altLang="zh-CN" b="0" dirty="0">
                <a:solidFill>
                  <a:srgbClr val="FFB86C"/>
                </a:solidFill>
                <a:effectLst/>
                <a:latin typeface="Menlo"/>
              </a:rPr>
              <a:t>(Lab1.2-1)</a:t>
            </a:r>
            <a:r>
              <a:rPr lang="en-US" altLang="zh-CN" b="0" dirty="0">
                <a:solidFill>
                  <a:srgbClr val="FFCC95"/>
                </a:solidFill>
                <a:effectLst/>
                <a:latin typeface="Menlo"/>
              </a:rPr>
              <a:t>**</a:t>
            </a:r>
            <a:endParaRPr lang="en-US" altLang="zh-CN" b="0" dirty="0">
              <a:solidFill>
                <a:srgbClr val="E6E6E6"/>
              </a:solidFill>
              <a:effectLst/>
              <a:latin typeface="Menlo"/>
            </a:endParaRPr>
          </a:p>
          <a:p>
            <a:pPr>
              <a:lnSpc>
                <a:spcPts val="1650"/>
              </a:lnSpc>
            </a:pPr>
            <a:r>
              <a:rPr lang="en-US" altLang="zh-CN" b="0" dirty="0">
                <a:solidFill>
                  <a:srgbClr val="E6E6E6"/>
                </a:solidFill>
                <a:effectLst/>
                <a:latin typeface="Menlo"/>
              </a:rPr>
              <a:t>   - You only have a raster data layer of </a:t>
            </a:r>
            <a:r>
              <a:rPr lang="en-US" altLang="zh-CN" b="0" i="1" dirty="0">
                <a:solidFill>
                  <a:srgbClr val="19F9D8"/>
                </a:solidFill>
                <a:effectLst/>
                <a:latin typeface="Menlo"/>
              </a:rPr>
              <a:t>`DEM`</a:t>
            </a:r>
            <a:r>
              <a:rPr lang="en-US" altLang="zh-CN" b="0" dirty="0">
                <a:solidFill>
                  <a:srgbClr val="E6E6E6"/>
                </a:solidFill>
                <a:effectLst/>
                <a:latin typeface="Menlo"/>
              </a:rPr>
              <a:t> at 30m resolution, but you need to produce a graph of elevation profile along a transect line. </a:t>
            </a:r>
            <a:r>
              <a:rPr lang="en-US" altLang="zh-CN" b="0" dirty="0">
                <a:solidFill>
                  <a:srgbClr val="FFCC95"/>
                </a:solidFill>
                <a:effectLst/>
                <a:latin typeface="Menlo"/>
              </a:rPr>
              <a:t>**</a:t>
            </a:r>
            <a:r>
              <a:rPr lang="en-US" altLang="zh-CN" b="0" dirty="0">
                <a:solidFill>
                  <a:srgbClr val="FFB86C"/>
                </a:solidFill>
                <a:effectLst/>
                <a:latin typeface="Menlo"/>
              </a:rPr>
              <a:t>(Lab1.2-2)</a:t>
            </a:r>
            <a:r>
              <a:rPr lang="en-US" altLang="zh-CN" b="0" dirty="0">
                <a:solidFill>
                  <a:srgbClr val="FFCC95"/>
                </a:solidFill>
                <a:effectLst/>
                <a:latin typeface="Menlo"/>
              </a:rPr>
              <a:t>**</a:t>
            </a:r>
            <a:endParaRPr lang="en-US" altLang="zh-CN" b="0" dirty="0">
              <a:solidFill>
                <a:srgbClr val="E6E6E6"/>
              </a:solidFill>
              <a:effectLst/>
              <a:latin typeface="Menlo"/>
            </a:endParaRPr>
          </a:p>
          <a:p>
            <a:pPr>
              <a:lnSpc>
                <a:spcPts val="1650"/>
              </a:lnSpc>
            </a:pPr>
            <a:r>
              <a:rPr lang="en-US" altLang="zh-CN" b="0" dirty="0">
                <a:solidFill>
                  <a:srgbClr val="E6E6E6"/>
                </a:solidFill>
                <a:effectLst/>
                <a:latin typeface="Menlo"/>
              </a:rPr>
              <a:t>   - You have a point vector layer (300 * 300 fishnet structured) of </a:t>
            </a:r>
            <a:r>
              <a:rPr lang="en-US" altLang="zh-CN" b="0" i="1" dirty="0">
                <a:solidFill>
                  <a:srgbClr val="19F9D8"/>
                </a:solidFill>
                <a:effectLst/>
                <a:latin typeface="Menlo"/>
              </a:rPr>
              <a:t>`DEM`</a:t>
            </a:r>
            <a:r>
              <a:rPr lang="en-US" altLang="zh-CN" b="0" dirty="0">
                <a:solidFill>
                  <a:srgbClr val="E6E6E6"/>
                </a:solidFill>
                <a:effectLst/>
                <a:latin typeface="Menlo"/>
              </a:rPr>
              <a:t>, whose values were extracted from the original raster layer at 30m resolution, but you need to evaluate how well the point data layer represents the original raster layer. </a:t>
            </a:r>
            <a:r>
              <a:rPr lang="en-US" altLang="zh-CN" b="0" dirty="0">
                <a:solidFill>
                  <a:srgbClr val="FFCC95"/>
                </a:solidFill>
                <a:effectLst/>
                <a:latin typeface="Menlo"/>
              </a:rPr>
              <a:t>**</a:t>
            </a:r>
            <a:r>
              <a:rPr lang="en-US" altLang="zh-CN" b="0" dirty="0">
                <a:solidFill>
                  <a:srgbClr val="FFB86C"/>
                </a:solidFill>
                <a:effectLst/>
                <a:latin typeface="Menlo"/>
              </a:rPr>
              <a:t>(Lab1.3)</a:t>
            </a:r>
            <a:r>
              <a:rPr lang="en-US" altLang="zh-CN" b="0" dirty="0">
                <a:solidFill>
                  <a:srgbClr val="FFCC95"/>
                </a:solidFill>
                <a:effectLst/>
                <a:latin typeface="Menlo"/>
              </a:rPr>
              <a:t>**</a:t>
            </a:r>
          </a:p>
          <a:p>
            <a:pPr>
              <a:lnSpc>
                <a:spcPts val="1650"/>
              </a:lnSpc>
            </a:pPr>
            <a:endParaRPr lang="en-US" altLang="zh-CN" b="0" dirty="0">
              <a:solidFill>
                <a:srgbClr val="FFCC95"/>
              </a:solidFill>
              <a:effectLst/>
              <a:latin typeface="Menlo"/>
            </a:endParaRPr>
          </a:p>
          <a:p>
            <a:pPr>
              <a:lnSpc>
                <a:spcPts val="1650"/>
              </a:lnSpc>
            </a:pPr>
            <a:r>
              <a:rPr lang="en-US" altLang="zh-CN" b="0" dirty="0">
                <a:solidFill>
                  <a:srgbClr val="E6E6E6"/>
                </a:solidFill>
                <a:effectLst/>
                <a:latin typeface="Menlo"/>
              </a:rPr>
              <a:t>Questions:</a:t>
            </a:r>
          </a:p>
          <a:p>
            <a:pPr>
              <a:lnSpc>
                <a:spcPts val="1650"/>
              </a:lnSpc>
            </a:pPr>
            <a:endParaRPr lang="en-US" altLang="zh-CN" b="0" dirty="0">
              <a:solidFill>
                <a:srgbClr val="E6E6E6"/>
              </a:solidFill>
              <a:effectLst/>
              <a:latin typeface="Menlo"/>
            </a:endParaRPr>
          </a:p>
          <a:p>
            <a:pPr>
              <a:lnSpc>
                <a:spcPts val="1650"/>
              </a:lnSpc>
            </a:pPr>
            <a:r>
              <a:rPr lang="en-US" altLang="zh-CN" b="0" dirty="0">
                <a:solidFill>
                  <a:srgbClr val="E6E6E6"/>
                </a:solidFill>
                <a:effectLst/>
                <a:latin typeface="Menlo"/>
              </a:rPr>
              <a:t>What do we need to know about control points and target points to get target value?</a:t>
            </a:r>
          </a:p>
          <a:p>
            <a:pPr>
              <a:lnSpc>
                <a:spcPts val="1650"/>
              </a:lnSpc>
            </a:pPr>
            <a:endParaRPr lang="en-US" altLang="zh-CN" b="0" dirty="0">
              <a:solidFill>
                <a:srgbClr val="E6E6E6"/>
              </a:solidFill>
              <a:effectLst/>
              <a:latin typeface="Menlo"/>
            </a:endParaRPr>
          </a:p>
          <a:p>
            <a:endParaRPr lang="zh-CN" altLang="en-US" dirty="0"/>
          </a:p>
        </p:txBody>
      </p:sp>
      <p:sp>
        <p:nvSpPr>
          <p:cNvPr id="4" name="灯片编号占位符 3"/>
          <p:cNvSpPr>
            <a:spLocks noGrp="1"/>
          </p:cNvSpPr>
          <p:nvPr>
            <p:ph type="sldNum" sz="quarter" idx="5"/>
          </p:nvPr>
        </p:nvSpPr>
        <p:spPr/>
        <p:txBody>
          <a:bodyPr/>
          <a:lstStyle/>
          <a:p>
            <a:fld id="{A41F4F8C-1785-AC43-97F9-C9301BD933C9}" type="slidenum">
              <a:rPr lang="en-US" smtClean="0"/>
              <a:t>2</a:t>
            </a:fld>
            <a:endParaRPr lang="en-US"/>
          </a:p>
        </p:txBody>
      </p:sp>
    </p:spTree>
    <p:extLst>
      <p:ext uri="{BB962C8B-B14F-4D97-AF65-F5344CB8AC3E}">
        <p14:creationId xmlns:p14="http://schemas.microsoft.com/office/powerpoint/2010/main" val="3245320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1F4F8C-1785-AC43-97F9-C9301BD933C9}" type="slidenum">
              <a:rPr lang="en-US" smtClean="0"/>
              <a:t>13</a:t>
            </a:fld>
            <a:endParaRPr lang="en-US"/>
          </a:p>
        </p:txBody>
      </p:sp>
    </p:spTree>
    <p:extLst>
      <p:ext uri="{BB962C8B-B14F-4D97-AF65-F5344CB8AC3E}">
        <p14:creationId xmlns:p14="http://schemas.microsoft.com/office/powerpoint/2010/main" val="884650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BBE57-F3D7-01FF-7C93-966B220E21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D3409A8-849F-F782-19FC-51AC24FC73D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DC5843B-B3F5-1E77-7817-D8DBAADE160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91B11A2-A324-20E4-4C95-FD31F33944A8}"/>
              </a:ext>
            </a:extLst>
          </p:cNvPr>
          <p:cNvSpPr>
            <a:spLocks noGrp="1"/>
          </p:cNvSpPr>
          <p:nvPr>
            <p:ph type="sldNum" sz="quarter" idx="5"/>
          </p:nvPr>
        </p:nvSpPr>
        <p:spPr/>
        <p:txBody>
          <a:bodyPr/>
          <a:lstStyle/>
          <a:p>
            <a:fld id="{A41F4F8C-1785-AC43-97F9-C9301BD933C9}" type="slidenum">
              <a:rPr lang="en-US" smtClean="0"/>
              <a:t>14</a:t>
            </a:fld>
            <a:endParaRPr lang="en-US"/>
          </a:p>
        </p:txBody>
      </p:sp>
    </p:spTree>
    <p:extLst>
      <p:ext uri="{BB962C8B-B14F-4D97-AF65-F5344CB8AC3E}">
        <p14:creationId xmlns:p14="http://schemas.microsoft.com/office/powerpoint/2010/main" val="4076925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AD356-5179-ABBC-1245-801B029A0E2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EA685E-E2B8-9F7C-333C-B05B9D39FEE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CC2C251-CDD6-289B-5E0C-AD2650783F3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9719A87-05E3-071E-780B-B474A1B786F6}"/>
              </a:ext>
            </a:extLst>
          </p:cNvPr>
          <p:cNvSpPr>
            <a:spLocks noGrp="1"/>
          </p:cNvSpPr>
          <p:nvPr>
            <p:ph type="sldNum" sz="quarter" idx="5"/>
          </p:nvPr>
        </p:nvSpPr>
        <p:spPr/>
        <p:txBody>
          <a:bodyPr/>
          <a:lstStyle/>
          <a:p>
            <a:fld id="{A41F4F8C-1785-AC43-97F9-C9301BD933C9}" type="slidenum">
              <a:rPr lang="en-US" smtClean="0"/>
              <a:t>15</a:t>
            </a:fld>
            <a:endParaRPr lang="en-US"/>
          </a:p>
        </p:txBody>
      </p:sp>
    </p:spTree>
    <p:extLst>
      <p:ext uri="{BB962C8B-B14F-4D97-AF65-F5344CB8AC3E}">
        <p14:creationId xmlns:p14="http://schemas.microsoft.com/office/powerpoint/2010/main" val="26773363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D2A38-7396-99BC-B1DC-7D247857B56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1F17557-6358-ACC4-7F77-549ECA3F2A0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AF9CF32-AC51-E485-5CFE-A0739768C50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4984A77-FBE8-0231-4575-5490AFAFA03B}"/>
              </a:ext>
            </a:extLst>
          </p:cNvPr>
          <p:cNvSpPr>
            <a:spLocks noGrp="1"/>
          </p:cNvSpPr>
          <p:nvPr>
            <p:ph type="sldNum" sz="quarter" idx="5"/>
          </p:nvPr>
        </p:nvSpPr>
        <p:spPr/>
        <p:txBody>
          <a:bodyPr/>
          <a:lstStyle/>
          <a:p>
            <a:fld id="{A41F4F8C-1785-AC43-97F9-C9301BD933C9}" type="slidenum">
              <a:rPr lang="en-US" smtClean="0"/>
              <a:t>16</a:t>
            </a:fld>
            <a:endParaRPr lang="en-US"/>
          </a:p>
        </p:txBody>
      </p:sp>
    </p:spTree>
    <p:extLst>
      <p:ext uri="{BB962C8B-B14F-4D97-AF65-F5344CB8AC3E}">
        <p14:creationId xmlns:p14="http://schemas.microsoft.com/office/powerpoint/2010/main" val="766328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C23969-07F1-CBEC-1C9C-BD3003AE9E0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2590D1-3A50-A481-1CF3-FC19B4CE4A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75E27D6-01EC-9F1E-F2E5-59D4C784444F}"/>
              </a:ext>
            </a:extLst>
          </p:cNvPr>
          <p:cNvSpPr>
            <a:spLocks noGrp="1"/>
          </p:cNvSpPr>
          <p:nvPr>
            <p:ph type="body" idx="1"/>
          </p:nvPr>
        </p:nvSpPr>
        <p:spPr/>
        <p:txBody>
          <a:bodyPr/>
          <a:lstStyle/>
          <a:p>
            <a:r>
              <a:rPr lang="en-US" altLang="zh-CN" dirty="0"/>
              <a:t>You can tune with the number of points but make sure you keep the value same in both IDW and CS.</a:t>
            </a:r>
            <a:endParaRPr lang="zh-CN" altLang="en-US" dirty="0"/>
          </a:p>
        </p:txBody>
      </p:sp>
      <p:sp>
        <p:nvSpPr>
          <p:cNvPr id="4" name="灯片编号占位符 3">
            <a:extLst>
              <a:ext uri="{FF2B5EF4-FFF2-40B4-BE49-F238E27FC236}">
                <a16:creationId xmlns:a16="http://schemas.microsoft.com/office/drawing/2014/main" id="{DDDFF693-43C1-23C1-29EB-D6EB1E7C7800}"/>
              </a:ext>
            </a:extLst>
          </p:cNvPr>
          <p:cNvSpPr>
            <a:spLocks noGrp="1"/>
          </p:cNvSpPr>
          <p:nvPr>
            <p:ph type="sldNum" sz="quarter" idx="5"/>
          </p:nvPr>
        </p:nvSpPr>
        <p:spPr/>
        <p:txBody>
          <a:bodyPr/>
          <a:lstStyle/>
          <a:p>
            <a:fld id="{A41F4F8C-1785-AC43-97F9-C9301BD933C9}" type="slidenum">
              <a:rPr lang="en-US" smtClean="0"/>
              <a:t>17</a:t>
            </a:fld>
            <a:endParaRPr lang="en-US"/>
          </a:p>
        </p:txBody>
      </p:sp>
    </p:spTree>
    <p:extLst>
      <p:ext uri="{BB962C8B-B14F-4D97-AF65-F5344CB8AC3E}">
        <p14:creationId xmlns:p14="http://schemas.microsoft.com/office/powerpoint/2010/main" val="23535571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interpolated raster layers should look something like this on the left side.,</a:t>
            </a:r>
          </a:p>
          <a:p>
            <a:endParaRPr lang="en-US" altLang="zh-CN" dirty="0"/>
          </a:p>
          <a:p>
            <a:r>
              <a:rPr lang="en-US" altLang="zh-CN" dirty="0"/>
              <a:t>And the next step is to extract values back to the testing points.</a:t>
            </a:r>
          </a:p>
          <a:p>
            <a:endParaRPr lang="en-US" altLang="zh-CN" dirty="0"/>
          </a:p>
          <a:p>
            <a:r>
              <a:rPr lang="en-US" altLang="zh-CN" dirty="0"/>
              <a:t>Make sure it’s TESTING set this time!!!</a:t>
            </a:r>
          </a:p>
          <a:p>
            <a:r>
              <a:rPr lang="en-US" altLang="zh-CN" dirty="0"/>
              <a:t>And use extract multi values to save some time.</a:t>
            </a:r>
          </a:p>
          <a:p>
            <a:endParaRPr lang="en-US" altLang="zh-CN" dirty="0"/>
          </a:p>
          <a:p>
            <a:r>
              <a:rPr lang="en-US" altLang="zh-CN" dirty="0"/>
              <a:t>And name the column properly!!!</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41F4F8C-1785-AC43-97F9-C9301BD933C9}" type="slidenum">
              <a:rPr lang="en-US" smtClean="0"/>
              <a:t>18</a:t>
            </a:fld>
            <a:endParaRPr lang="en-US"/>
          </a:p>
        </p:txBody>
      </p:sp>
    </p:spTree>
    <p:extLst>
      <p:ext uri="{BB962C8B-B14F-4D97-AF65-F5344CB8AC3E}">
        <p14:creationId xmlns:p14="http://schemas.microsoft.com/office/powerpoint/2010/main" val="12069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4F7D0-DF71-1023-835F-EFEB2452786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232239C-6D30-1104-1859-7E66B62E649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E22358C-E6B0-4726-ECB7-CAE488A1B03B}"/>
              </a:ext>
            </a:extLst>
          </p:cNvPr>
          <p:cNvSpPr>
            <a:spLocks noGrp="1"/>
          </p:cNvSpPr>
          <p:nvPr>
            <p:ph type="body" idx="1"/>
          </p:nvPr>
        </p:nvSpPr>
        <p:spPr/>
        <p:txBody>
          <a:bodyPr/>
          <a:lstStyle/>
          <a:p>
            <a:endParaRPr lang="en-US" altLang="zh-CN" dirty="0"/>
          </a:p>
          <a:p>
            <a:r>
              <a:rPr lang="en-US" altLang="zh-CN" dirty="0"/>
              <a:t>So that you can get all 4 columns once.</a:t>
            </a:r>
          </a:p>
          <a:p>
            <a:endParaRPr lang="en-US" altLang="zh-CN" dirty="0"/>
          </a:p>
          <a:p>
            <a:r>
              <a:rPr lang="en-US" altLang="zh-CN" dirty="0"/>
              <a:t>Then calculate RMSE between ground truth and your predicted values using the “Calculate Field” tool.</a:t>
            </a:r>
          </a:p>
          <a:p>
            <a:endParaRPr lang="en-US" altLang="zh-CN" dirty="0"/>
          </a:p>
          <a:p>
            <a:r>
              <a:rPr lang="en-US" altLang="zh-CN" dirty="0"/>
              <a:t>There will be new columns in the original table. </a:t>
            </a:r>
          </a:p>
          <a:p>
            <a:endParaRPr lang="en-US" altLang="zh-CN" dirty="0"/>
          </a:p>
          <a:p>
            <a:r>
              <a:rPr lang="en-US" altLang="zh-CN" dirty="0"/>
              <a:t>Then write an expression to generate a new column (field) to calculate the RMSE for columns you want.</a:t>
            </a:r>
          </a:p>
          <a:p>
            <a:endParaRPr lang="en-US" altLang="zh-CN" dirty="0"/>
          </a:p>
          <a:p>
            <a:r>
              <a:rPr lang="en-US" altLang="zh-CN" dirty="0"/>
              <a:t>There might be NULL values, but it’s fine.</a:t>
            </a:r>
          </a:p>
          <a:p>
            <a:endParaRPr lang="en-US" altLang="zh-CN" dirty="0"/>
          </a:p>
          <a:p>
            <a:endParaRPr lang="en-US" altLang="zh-CN" dirty="0"/>
          </a:p>
          <a:p>
            <a:r>
              <a:rPr lang="en-US" altLang="zh-CN" dirty="0"/>
              <a:t>But for the expression, be careful with it. Are you calculating MAE or RMSE?</a:t>
            </a:r>
          </a:p>
          <a:p>
            <a:r>
              <a:rPr lang="en-US" altLang="zh-CN" dirty="0"/>
              <a:t>If you use MAE, it’s fine, but say it in your report it’s MAE.</a:t>
            </a:r>
          </a:p>
          <a:p>
            <a:r>
              <a:rPr lang="en-US" altLang="zh-CN" dirty="0"/>
              <a:t>You will have a few points off if you say it’s RMSE, but actually MAE.</a:t>
            </a:r>
          </a:p>
        </p:txBody>
      </p:sp>
      <p:sp>
        <p:nvSpPr>
          <p:cNvPr id="4" name="灯片编号占位符 3">
            <a:extLst>
              <a:ext uri="{FF2B5EF4-FFF2-40B4-BE49-F238E27FC236}">
                <a16:creationId xmlns:a16="http://schemas.microsoft.com/office/drawing/2014/main" id="{E12C65B5-055E-4E1C-5860-3F3B70DA71BC}"/>
              </a:ext>
            </a:extLst>
          </p:cNvPr>
          <p:cNvSpPr>
            <a:spLocks noGrp="1"/>
          </p:cNvSpPr>
          <p:nvPr>
            <p:ph type="sldNum" sz="quarter" idx="5"/>
          </p:nvPr>
        </p:nvSpPr>
        <p:spPr/>
        <p:txBody>
          <a:bodyPr/>
          <a:lstStyle/>
          <a:p>
            <a:fld id="{A41F4F8C-1785-AC43-97F9-C9301BD933C9}" type="slidenum">
              <a:rPr lang="en-US" smtClean="0"/>
              <a:t>19</a:t>
            </a:fld>
            <a:endParaRPr lang="en-US"/>
          </a:p>
        </p:txBody>
      </p:sp>
    </p:spTree>
    <p:extLst>
      <p:ext uri="{BB962C8B-B14F-4D97-AF65-F5344CB8AC3E}">
        <p14:creationId xmlns:p14="http://schemas.microsoft.com/office/powerpoint/2010/main" val="22941946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Finally we have the statistical analysis on RMSE for IDW on PRCP in this format.</a:t>
            </a:r>
          </a:p>
          <a:p>
            <a:endParaRPr lang="en-US" altLang="zh-CN" dirty="0"/>
          </a:p>
          <a:p>
            <a:r>
              <a:rPr lang="en-US" altLang="zh-CN" dirty="0"/>
              <a:t>I need to see this histogram, and the mean value.</a:t>
            </a:r>
          </a:p>
        </p:txBody>
      </p:sp>
      <p:sp>
        <p:nvSpPr>
          <p:cNvPr id="4" name="灯片编号占位符 3"/>
          <p:cNvSpPr>
            <a:spLocks noGrp="1"/>
          </p:cNvSpPr>
          <p:nvPr>
            <p:ph type="sldNum" sz="quarter" idx="5"/>
          </p:nvPr>
        </p:nvSpPr>
        <p:spPr/>
        <p:txBody>
          <a:bodyPr/>
          <a:lstStyle/>
          <a:p>
            <a:fld id="{A41F4F8C-1785-AC43-97F9-C9301BD933C9}" type="slidenum">
              <a:rPr lang="en-US" smtClean="0"/>
              <a:t>20</a:t>
            </a:fld>
            <a:endParaRPr lang="en-US"/>
          </a:p>
        </p:txBody>
      </p:sp>
    </p:spTree>
    <p:extLst>
      <p:ext uri="{BB962C8B-B14F-4D97-AF65-F5344CB8AC3E}">
        <p14:creationId xmlns:p14="http://schemas.microsoft.com/office/powerpoint/2010/main" val="42773685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E0879-70D9-334A-7906-72F96307BAC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9C2B277-C504-651A-90F7-7DECF1E333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0917B40-5180-CE7E-B326-D7D38F584E4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C171180-5C68-4E68-72B1-651C7334533E}"/>
              </a:ext>
            </a:extLst>
          </p:cNvPr>
          <p:cNvSpPr>
            <a:spLocks noGrp="1"/>
          </p:cNvSpPr>
          <p:nvPr>
            <p:ph type="sldNum" sz="quarter" idx="5"/>
          </p:nvPr>
        </p:nvSpPr>
        <p:spPr/>
        <p:txBody>
          <a:bodyPr/>
          <a:lstStyle/>
          <a:p>
            <a:fld id="{A41F4F8C-1785-AC43-97F9-C9301BD933C9}" type="slidenum">
              <a:rPr lang="en-US" smtClean="0"/>
              <a:t>23</a:t>
            </a:fld>
            <a:endParaRPr lang="en-US"/>
          </a:p>
        </p:txBody>
      </p:sp>
    </p:spTree>
    <p:extLst>
      <p:ext uri="{BB962C8B-B14F-4D97-AF65-F5344CB8AC3E}">
        <p14:creationId xmlns:p14="http://schemas.microsoft.com/office/powerpoint/2010/main" val="37704372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F3C76D-D91A-AC09-C335-9A921B3285C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3DEB703-8904-BE21-2288-98210F23B27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36A08A9-7C77-9AAC-0657-6AC48BF12E4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B53FE96-37D2-DE1F-5B27-DDDB95667F87}"/>
              </a:ext>
            </a:extLst>
          </p:cNvPr>
          <p:cNvSpPr>
            <a:spLocks noGrp="1"/>
          </p:cNvSpPr>
          <p:nvPr>
            <p:ph type="sldNum" sz="quarter" idx="5"/>
          </p:nvPr>
        </p:nvSpPr>
        <p:spPr/>
        <p:txBody>
          <a:bodyPr/>
          <a:lstStyle/>
          <a:p>
            <a:fld id="{A41F4F8C-1785-AC43-97F9-C9301BD933C9}" type="slidenum">
              <a:rPr lang="en-US" smtClean="0"/>
              <a:t>24</a:t>
            </a:fld>
            <a:endParaRPr lang="en-US"/>
          </a:p>
        </p:txBody>
      </p:sp>
    </p:spTree>
    <p:extLst>
      <p:ext uri="{BB962C8B-B14F-4D97-AF65-F5344CB8AC3E}">
        <p14:creationId xmlns:p14="http://schemas.microsoft.com/office/powerpoint/2010/main" val="2453654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From control points:</a:t>
            </a:r>
          </a:p>
          <a:p>
            <a:r>
              <a:rPr lang="en-US" altLang="zh-CN" dirty="0"/>
              <a:t>	location, or and shape, extent</a:t>
            </a:r>
          </a:p>
          <a:p>
            <a:r>
              <a:rPr lang="en-US" altLang="zh-CN" dirty="0"/>
              <a:t>	values</a:t>
            </a:r>
          </a:p>
          <a:p>
            <a:r>
              <a:rPr lang="en-US" altLang="zh-CN" dirty="0"/>
              <a:t>From target points:</a:t>
            </a:r>
          </a:p>
          <a:p>
            <a:r>
              <a:rPr lang="en-US" altLang="zh-CN" dirty="0"/>
              <a:t>	location, or and shape, extent</a:t>
            </a:r>
          </a:p>
          <a:p>
            <a:r>
              <a:rPr lang="en-US" altLang="zh-CN" dirty="0"/>
              <a:t>From algorithms:</a:t>
            </a:r>
          </a:p>
          <a:p>
            <a:r>
              <a:rPr lang="en-US" altLang="zh-CN" dirty="0"/>
              <a:t>	weights</a:t>
            </a:r>
          </a:p>
          <a:p>
            <a:r>
              <a:rPr lang="en-US" altLang="zh-CN" dirty="0"/>
              <a:t>	function f.</a:t>
            </a:r>
            <a:endParaRPr lang="zh-CN" altLang="en-US" dirty="0"/>
          </a:p>
        </p:txBody>
      </p:sp>
      <p:sp>
        <p:nvSpPr>
          <p:cNvPr id="4" name="灯片编号占位符 3"/>
          <p:cNvSpPr>
            <a:spLocks noGrp="1"/>
          </p:cNvSpPr>
          <p:nvPr>
            <p:ph type="sldNum" sz="quarter" idx="5"/>
          </p:nvPr>
        </p:nvSpPr>
        <p:spPr/>
        <p:txBody>
          <a:bodyPr/>
          <a:lstStyle/>
          <a:p>
            <a:fld id="{A41F4F8C-1785-AC43-97F9-C9301BD933C9}" type="slidenum">
              <a:rPr lang="en-US" smtClean="0"/>
              <a:t>3</a:t>
            </a:fld>
            <a:endParaRPr lang="en-US"/>
          </a:p>
        </p:txBody>
      </p:sp>
    </p:spTree>
    <p:extLst>
      <p:ext uri="{BB962C8B-B14F-4D97-AF65-F5344CB8AC3E}">
        <p14:creationId xmlns:p14="http://schemas.microsoft.com/office/powerpoint/2010/main" val="7982411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B9E6C-94F1-21C1-A672-329F35F5F51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B25A131-A86F-7C58-B48C-8C34818176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489B307-8BCB-5694-2364-C9846FF6E93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85A425B-0113-A84F-9051-586423F18016}"/>
              </a:ext>
            </a:extLst>
          </p:cNvPr>
          <p:cNvSpPr>
            <a:spLocks noGrp="1"/>
          </p:cNvSpPr>
          <p:nvPr>
            <p:ph type="sldNum" sz="quarter" idx="5"/>
          </p:nvPr>
        </p:nvSpPr>
        <p:spPr/>
        <p:txBody>
          <a:bodyPr/>
          <a:lstStyle/>
          <a:p>
            <a:fld id="{A41F4F8C-1785-AC43-97F9-C9301BD933C9}" type="slidenum">
              <a:rPr lang="en-US" smtClean="0"/>
              <a:t>25</a:t>
            </a:fld>
            <a:endParaRPr lang="en-US"/>
          </a:p>
        </p:txBody>
      </p:sp>
    </p:spTree>
    <p:extLst>
      <p:ext uri="{BB962C8B-B14F-4D97-AF65-F5344CB8AC3E}">
        <p14:creationId xmlns:p14="http://schemas.microsoft.com/office/powerpoint/2010/main" val="8976343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07B98E-D0A5-458A-4D62-57BFF2A0F6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CFF3A61-CD3D-6BBF-C9E3-33602F36E23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F0F4F90-7225-219A-62AC-6DB4CAC6849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9FF0C10-7B55-4B28-1285-EDD04A0FC22C}"/>
              </a:ext>
            </a:extLst>
          </p:cNvPr>
          <p:cNvSpPr>
            <a:spLocks noGrp="1"/>
          </p:cNvSpPr>
          <p:nvPr>
            <p:ph type="sldNum" sz="quarter" idx="5"/>
          </p:nvPr>
        </p:nvSpPr>
        <p:spPr/>
        <p:txBody>
          <a:bodyPr/>
          <a:lstStyle/>
          <a:p>
            <a:fld id="{A41F4F8C-1785-AC43-97F9-C9301BD933C9}" type="slidenum">
              <a:rPr lang="en-US" smtClean="0"/>
              <a:t>26</a:t>
            </a:fld>
            <a:endParaRPr lang="en-US"/>
          </a:p>
        </p:txBody>
      </p:sp>
    </p:spTree>
    <p:extLst>
      <p:ext uri="{BB962C8B-B14F-4D97-AF65-F5344CB8AC3E}">
        <p14:creationId xmlns:p14="http://schemas.microsoft.com/office/powerpoint/2010/main" val="32874882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64F67A-5C3F-9FB1-CCAB-6969F14582F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939EADF-61A4-110E-BB38-F5FD07518E7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914E540-A66D-A40F-0EE1-469EC8875C0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E93FB31-FBAA-975E-CCBA-0B2C10C132F5}"/>
              </a:ext>
            </a:extLst>
          </p:cNvPr>
          <p:cNvSpPr>
            <a:spLocks noGrp="1"/>
          </p:cNvSpPr>
          <p:nvPr>
            <p:ph type="sldNum" sz="quarter" idx="5"/>
          </p:nvPr>
        </p:nvSpPr>
        <p:spPr/>
        <p:txBody>
          <a:bodyPr/>
          <a:lstStyle/>
          <a:p>
            <a:fld id="{A41F4F8C-1785-AC43-97F9-C9301BD933C9}" type="slidenum">
              <a:rPr lang="en-US" smtClean="0"/>
              <a:t>27</a:t>
            </a:fld>
            <a:endParaRPr lang="en-US"/>
          </a:p>
        </p:txBody>
      </p:sp>
    </p:spTree>
    <p:extLst>
      <p:ext uri="{BB962C8B-B14F-4D97-AF65-F5344CB8AC3E}">
        <p14:creationId xmlns:p14="http://schemas.microsoft.com/office/powerpoint/2010/main" val="34388982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Just use the default values.</a:t>
            </a:r>
            <a:endParaRPr lang="zh-CN" altLang="en-US" dirty="0"/>
          </a:p>
        </p:txBody>
      </p:sp>
      <p:sp>
        <p:nvSpPr>
          <p:cNvPr id="4" name="灯片编号占位符 3"/>
          <p:cNvSpPr>
            <a:spLocks noGrp="1"/>
          </p:cNvSpPr>
          <p:nvPr>
            <p:ph type="sldNum" sz="quarter" idx="5"/>
          </p:nvPr>
        </p:nvSpPr>
        <p:spPr/>
        <p:txBody>
          <a:bodyPr/>
          <a:lstStyle/>
          <a:p>
            <a:fld id="{A41F4F8C-1785-AC43-97F9-C9301BD933C9}" type="slidenum">
              <a:rPr lang="en-US" smtClean="0"/>
              <a:t>29</a:t>
            </a:fld>
            <a:endParaRPr lang="en-US"/>
          </a:p>
        </p:txBody>
      </p:sp>
    </p:spTree>
    <p:extLst>
      <p:ext uri="{BB962C8B-B14F-4D97-AF65-F5344CB8AC3E}">
        <p14:creationId xmlns:p14="http://schemas.microsoft.com/office/powerpoint/2010/main" val="17521876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6A1BE-6647-CE44-A883-E7FA576FF30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04B8358-3B47-8A4F-1A3F-6E5794CC6FC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9082649-EB51-7EFD-FBCD-72904745A8E0}"/>
              </a:ext>
            </a:extLst>
          </p:cNvPr>
          <p:cNvSpPr>
            <a:spLocks noGrp="1"/>
          </p:cNvSpPr>
          <p:nvPr>
            <p:ph type="body" idx="1"/>
          </p:nvPr>
        </p:nvSpPr>
        <p:spPr/>
        <p:txBody>
          <a:bodyPr/>
          <a:lstStyle/>
          <a:p>
            <a:r>
              <a:rPr lang="en-US" altLang="zh-CN" dirty="0"/>
              <a:t>Use</a:t>
            </a:r>
            <a:r>
              <a:rPr lang="zh-CN" altLang="en-US" dirty="0"/>
              <a:t> </a:t>
            </a:r>
            <a:r>
              <a:rPr lang="en-US" altLang="zh-CN" dirty="0"/>
              <a:t>the</a:t>
            </a:r>
            <a:r>
              <a:rPr lang="zh-CN" altLang="en-US" dirty="0"/>
              <a:t> </a:t>
            </a:r>
            <a:r>
              <a:rPr lang="en-US" altLang="zh-CN" dirty="0"/>
              <a:t>single</a:t>
            </a:r>
            <a:r>
              <a:rPr lang="zh-CN" altLang="en-US" dirty="0"/>
              <a:t> </a:t>
            </a:r>
            <a:r>
              <a:rPr lang="en-US" altLang="zh-CN" dirty="0"/>
              <a:t>band</a:t>
            </a:r>
            <a:r>
              <a:rPr lang="zh-CN" altLang="en-US" dirty="0"/>
              <a:t> </a:t>
            </a:r>
            <a:r>
              <a:rPr lang="en-US" altLang="zh-CN" dirty="0"/>
              <a:t>raster</a:t>
            </a:r>
            <a:r>
              <a:rPr lang="zh-CN" altLang="en-US" dirty="0"/>
              <a:t> </a:t>
            </a:r>
            <a:r>
              <a:rPr lang="en-US" altLang="zh-CN" dirty="0"/>
              <a:t>as</a:t>
            </a:r>
            <a:r>
              <a:rPr lang="zh-CN" altLang="en-US" dirty="0"/>
              <a:t> </a:t>
            </a:r>
            <a:r>
              <a:rPr lang="en-US" altLang="zh-CN" dirty="0"/>
              <a:t>input</a:t>
            </a:r>
            <a:r>
              <a:rPr lang="zh-CN" altLang="en-US" dirty="0"/>
              <a:t> </a:t>
            </a:r>
            <a:r>
              <a:rPr lang="en-US" altLang="zh-CN" dirty="0"/>
              <a:t>here!</a:t>
            </a:r>
          </a:p>
          <a:p>
            <a:r>
              <a:rPr lang="en-US" altLang="zh-CN" dirty="0"/>
              <a:t>The </a:t>
            </a:r>
            <a:r>
              <a:rPr lang="en-US" altLang="zh-CN" dirty="0" err="1"/>
              <a:t>colorramped</a:t>
            </a:r>
            <a:r>
              <a:rPr lang="en-US" altLang="zh-CN" dirty="0"/>
              <a:t> raster layer is just for telling the terrain.</a:t>
            </a:r>
          </a:p>
          <a:p>
            <a:endParaRPr lang="en-US" altLang="zh-CN" dirty="0"/>
          </a:p>
          <a:p>
            <a:r>
              <a:rPr lang="en-US" altLang="zh-CN" dirty="0"/>
              <a:t>And again, name your output layer properly. Don’t get lost by yourself.</a:t>
            </a:r>
          </a:p>
          <a:p>
            <a:endParaRPr lang="en-US" altLang="zh-CN" dirty="0"/>
          </a:p>
          <a:p>
            <a:r>
              <a:rPr lang="en-US" altLang="zh-CN" dirty="0"/>
              <a:t>The transect you pick should include at least 6 vertices, it’s easier to extract Z values to these vertices to compare RMSE later.</a:t>
            </a:r>
          </a:p>
          <a:p>
            <a:endParaRPr lang="en-US" altLang="zh-CN" dirty="0"/>
          </a:p>
          <a:p>
            <a:endParaRPr lang="en-US" altLang="zh-CN" dirty="0"/>
          </a:p>
        </p:txBody>
      </p:sp>
      <p:sp>
        <p:nvSpPr>
          <p:cNvPr id="4" name="灯片编号占位符 3">
            <a:extLst>
              <a:ext uri="{FF2B5EF4-FFF2-40B4-BE49-F238E27FC236}">
                <a16:creationId xmlns:a16="http://schemas.microsoft.com/office/drawing/2014/main" id="{50EE0DD7-F135-2181-9559-0A6B57B0CFAC}"/>
              </a:ext>
            </a:extLst>
          </p:cNvPr>
          <p:cNvSpPr>
            <a:spLocks noGrp="1"/>
          </p:cNvSpPr>
          <p:nvPr>
            <p:ph type="sldNum" sz="quarter" idx="5"/>
          </p:nvPr>
        </p:nvSpPr>
        <p:spPr/>
        <p:txBody>
          <a:bodyPr/>
          <a:lstStyle/>
          <a:p>
            <a:fld id="{A41F4F8C-1785-AC43-97F9-C9301BD933C9}" type="slidenum">
              <a:rPr lang="en-US" smtClean="0"/>
              <a:t>30</a:t>
            </a:fld>
            <a:endParaRPr lang="en-US"/>
          </a:p>
        </p:txBody>
      </p:sp>
    </p:spTree>
    <p:extLst>
      <p:ext uri="{BB962C8B-B14F-4D97-AF65-F5344CB8AC3E}">
        <p14:creationId xmlns:p14="http://schemas.microsoft.com/office/powerpoint/2010/main" val="3726171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Profile graph is not the end.</a:t>
            </a:r>
          </a:p>
          <a:p>
            <a:endParaRPr lang="en-US" altLang="zh-CN" dirty="0"/>
          </a:p>
          <a:p>
            <a:r>
              <a:rPr lang="en-US" altLang="zh-CN" dirty="0"/>
              <a:t>We finally need to get the RMSE to see how was the predicted (interpolated) elevation profiles.</a:t>
            </a:r>
          </a:p>
          <a:p>
            <a:endParaRPr lang="en-US" altLang="zh-CN" dirty="0"/>
          </a:p>
          <a:p>
            <a:endParaRPr lang="en-US" altLang="zh-CN" dirty="0"/>
          </a:p>
          <a:p>
            <a:r>
              <a:rPr lang="en-US" altLang="zh-CN" dirty="0"/>
              <a:t>Feature vertices to points</a:t>
            </a:r>
          </a:p>
          <a:p>
            <a:r>
              <a:rPr lang="en-US" altLang="zh-CN" dirty="0"/>
              <a:t>Calculate geometry attributes (Z values).</a:t>
            </a:r>
            <a:endParaRPr lang="zh-CN" altLang="en-US" dirty="0"/>
          </a:p>
        </p:txBody>
      </p:sp>
      <p:sp>
        <p:nvSpPr>
          <p:cNvPr id="4" name="灯片编号占位符 3"/>
          <p:cNvSpPr>
            <a:spLocks noGrp="1"/>
          </p:cNvSpPr>
          <p:nvPr>
            <p:ph type="sldNum" sz="quarter" idx="5"/>
          </p:nvPr>
        </p:nvSpPr>
        <p:spPr/>
        <p:txBody>
          <a:bodyPr/>
          <a:lstStyle/>
          <a:p>
            <a:fld id="{A41F4F8C-1785-AC43-97F9-C9301BD933C9}" type="slidenum">
              <a:rPr lang="en-US" smtClean="0"/>
              <a:t>32</a:t>
            </a:fld>
            <a:endParaRPr lang="en-US"/>
          </a:p>
        </p:txBody>
      </p:sp>
    </p:spTree>
    <p:extLst>
      <p:ext uri="{BB962C8B-B14F-4D97-AF65-F5344CB8AC3E}">
        <p14:creationId xmlns:p14="http://schemas.microsoft.com/office/powerpoint/2010/main" val="988166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A63B3-CBB5-E22A-6215-90A9810D2C9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08C1057-9EB2-94E8-29F2-2E212182C86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7A2AF1-5F14-EB28-8C97-B0B3D9B647B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9DAF3BA-C4F4-87B6-2686-E3B4D16E4D4E}"/>
              </a:ext>
            </a:extLst>
          </p:cNvPr>
          <p:cNvSpPr>
            <a:spLocks noGrp="1"/>
          </p:cNvSpPr>
          <p:nvPr>
            <p:ph type="sldNum" sz="quarter" idx="5"/>
          </p:nvPr>
        </p:nvSpPr>
        <p:spPr/>
        <p:txBody>
          <a:bodyPr/>
          <a:lstStyle/>
          <a:p>
            <a:fld id="{A41F4F8C-1785-AC43-97F9-C9301BD933C9}" type="slidenum">
              <a:rPr lang="en-US" smtClean="0"/>
              <a:t>35</a:t>
            </a:fld>
            <a:endParaRPr lang="en-US"/>
          </a:p>
        </p:txBody>
      </p:sp>
    </p:spTree>
    <p:extLst>
      <p:ext uri="{BB962C8B-B14F-4D97-AF65-F5344CB8AC3E}">
        <p14:creationId xmlns:p14="http://schemas.microsoft.com/office/powerpoint/2010/main" val="35083702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AFE2B-3660-BE4C-9CC9-5B60A94C581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87853D0-C097-DF52-B7D8-5F60C711795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39B08F2-831F-5509-282A-38BB49ED4CC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72D89A5-C096-DAF9-76FC-1755B26394F5}"/>
              </a:ext>
            </a:extLst>
          </p:cNvPr>
          <p:cNvSpPr>
            <a:spLocks noGrp="1"/>
          </p:cNvSpPr>
          <p:nvPr>
            <p:ph type="sldNum" sz="quarter" idx="5"/>
          </p:nvPr>
        </p:nvSpPr>
        <p:spPr/>
        <p:txBody>
          <a:bodyPr/>
          <a:lstStyle/>
          <a:p>
            <a:fld id="{A41F4F8C-1785-AC43-97F9-C9301BD933C9}" type="slidenum">
              <a:rPr lang="en-US" smtClean="0"/>
              <a:t>36</a:t>
            </a:fld>
            <a:endParaRPr lang="en-US"/>
          </a:p>
        </p:txBody>
      </p:sp>
    </p:spTree>
    <p:extLst>
      <p:ext uri="{BB962C8B-B14F-4D97-AF65-F5344CB8AC3E}">
        <p14:creationId xmlns:p14="http://schemas.microsoft.com/office/powerpoint/2010/main" val="98816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56356-00B6-8B53-5B8A-61CF45E71A3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10F69EC-EC53-2726-E58D-A8C4444F86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DD523C9-5272-17E6-0F54-70FBE0283D4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85A3062-3D54-EAA9-F90B-BE15F05E96D7}"/>
              </a:ext>
            </a:extLst>
          </p:cNvPr>
          <p:cNvSpPr>
            <a:spLocks noGrp="1"/>
          </p:cNvSpPr>
          <p:nvPr>
            <p:ph type="sldNum" sz="quarter" idx="5"/>
          </p:nvPr>
        </p:nvSpPr>
        <p:spPr/>
        <p:txBody>
          <a:bodyPr/>
          <a:lstStyle/>
          <a:p>
            <a:fld id="{A41F4F8C-1785-AC43-97F9-C9301BD933C9}" type="slidenum">
              <a:rPr lang="en-US" smtClean="0"/>
              <a:t>37</a:t>
            </a:fld>
            <a:endParaRPr lang="en-US"/>
          </a:p>
        </p:txBody>
      </p:sp>
    </p:spTree>
    <p:extLst>
      <p:ext uri="{BB962C8B-B14F-4D97-AF65-F5344CB8AC3E}">
        <p14:creationId xmlns:p14="http://schemas.microsoft.com/office/powerpoint/2010/main" val="33408266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C47C45-1A63-9F33-D8F7-0ACF21FD7B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B50C72-52C1-8D1C-3812-BA9CFB80D24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2BB6562-D8C9-E88F-AA6A-54F69E68BBA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1197847-2589-241B-C5B0-E64D3A677E19}"/>
              </a:ext>
            </a:extLst>
          </p:cNvPr>
          <p:cNvSpPr>
            <a:spLocks noGrp="1"/>
          </p:cNvSpPr>
          <p:nvPr>
            <p:ph type="sldNum" sz="quarter" idx="5"/>
          </p:nvPr>
        </p:nvSpPr>
        <p:spPr/>
        <p:txBody>
          <a:bodyPr/>
          <a:lstStyle/>
          <a:p>
            <a:fld id="{A41F4F8C-1785-AC43-97F9-C9301BD933C9}" type="slidenum">
              <a:rPr lang="en-US" smtClean="0"/>
              <a:t>38</a:t>
            </a:fld>
            <a:endParaRPr lang="en-US"/>
          </a:p>
        </p:txBody>
      </p:sp>
    </p:spTree>
    <p:extLst>
      <p:ext uri="{BB962C8B-B14F-4D97-AF65-F5344CB8AC3E}">
        <p14:creationId xmlns:p14="http://schemas.microsoft.com/office/powerpoint/2010/main" val="1050459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F85D5-7CE0-D77F-B930-D950680A36D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0E75956-667B-A747-AC1D-3377EF42100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38B2191-38CB-B8AB-74B7-DA9DE1931936}"/>
              </a:ext>
            </a:extLst>
          </p:cNvPr>
          <p:cNvSpPr>
            <a:spLocks noGrp="1"/>
          </p:cNvSpPr>
          <p:nvPr>
            <p:ph type="body" idx="1"/>
          </p:nvPr>
        </p:nvSpPr>
        <p:spPr/>
        <p:txBody>
          <a:bodyPr/>
          <a:lstStyle/>
          <a:p>
            <a:r>
              <a:rPr lang="en-US" altLang="zh-CN" dirty="0"/>
              <a:t>How do we know if and how accurate our predicted results are?</a:t>
            </a:r>
          </a:p>
          <a:p>
            <a:endParaRPr lang="en-US" altLang="zh-CN" dirty="0"/>
          </a:p>
          <a:p>
            <a:r>
              <a:rPr lang="en-US" altLang="zh-CN" dirty="0"/>
              <a:t>Compared to what?</a:t>
            </a:r>
          </a:p>
          <a:p>
            <a:endParaRPr lang="en-US" altLang="zh-CN" dirty="0"/>
          </a:p>
          <a:p>
            <a:r>
              <a:rPr lang="en-US" altLang="zh-CN" dirty="0"/>
              <a:t>How to compare?</a:t>
            </a:r>
          </a:p>
          <a:p>
            <a:endParaRPr lang="en-US" altLang="zh-CN" dirty="0"/>
          </a:p>
          <a:p>
            <a:endParaRPr lang="en-US" altLang="zh-CN" dirty="0"/>
          </a:p>
          <a:p>
            <a:r>
              <a:rPr lang="en-US" altLang="zh-CN" dirty="0"/>
              <a:t>Benefits of RMSE compare to other functions?</a:t>
            </a:r>
          </a:p>
          <a:p>
            <a:endParaRPr lang="en-US" altLang="zh-CN" dirty="0"/>
          </a:p>
          <a:p>
            <a:r>
              <a:rPr lang="en-US" altLang="zh-CN" dirty="0"/>
              <a:t>Keeps the same units as the inputs</a:t>
            </a:r>
          </a:p>
          <a:p>
            <a:r>
              <a:rPr lang="en-US" altLang="zh-CN" dirty="0"/>
              <a:t>It’s differentiable, useful when serving as loss function in ML</a:t>
            </a:r>
          </a:p>
          <a:p>
            <a:r>
              <a:rPr lang="en-US" altLang="zh-CN" dirty="0"/>
              <a:t>It’s sensitive to its magnitude.</a:t>
            </a:r>
          </a:p>
          <a:p>
            <a:endParaRPr lang="en-US" altLang="zh-CN" dirty="0"/>
          </a:p>
          <a:p>
            <a:r>
              <a:rPr lang="en-US" altLang="zh-CN" dirty="0"/>
              <a:t>Lower RMSE means closer to ground truth, means more accurate.</a:t>
            </a:r>
          </a:p>
          <a:p>
            <a:endParaRPr lang="en-US" altLang="zh-CN" dirty="0"/>
          </a:p>
          <a:p>
            <a:r>
              <a:rPr lang="en-US" altLang="zh-CN" dirty="0"/>
              <a:t>Question not that related to this lab:</a:t>
            </a:r>
          </a:p>
          <a:p>
            <a:r>
              <a:rPr lang="en-US" altLang="zh-CN" dirty="0"/>
              <a:t>Is it always good news when RMSE is super low?</a:t>
            </a:r>
            <a:endParaRPr lang="zh-CN" altLang="en-US" dirty="0"/>
          </a:p>
        </p:txBody>
      </p:sp>
      <p:sp>
        <p:nvSpPr>
          <p:cNvPr id="4" name="灯片编号占位符 3">
            <a:extLst>
              <a:ext uri="{FF2B5EF4-FFF2-40B4-BE49-F238E27FC236}">
                <a16:creationId xmlns:a16="http://schemas.microsoft.com/office/drawing/2014/main" id="{768FEF2E-7656-8568-8617-08D6429E052D}"/>
              </a:ext>
            </a:extLst>
          </p:cNvPr>
          <p:cNvSpPr>
            <a:spLocks noGrp="1"/>
          </p:cNvSpPr>
          <p:nvPr>
            <p:ph type="sldNum" sz="quarter" idx="5"/>
          </p:nvPr>
        </p:nvSpPr>
        <p:spPr/>
        <p:txBody>
          <a:bodyPr/>
          <a:lstStyle/>
          <a:p>
            <a:fld id="{A41F4F8C-1785-AC43-97F9-C9301BD933C9}" type="slidenum">
              <a:rPr lang="en-US" smtClean="0"/>
              <a:t>4</a:t>
            </a:fld>
            <a:endParaRPr lang="en-US"/>
          </a:p>
        </p:txBody>
      </p:sp>
    </p:spTree>
    <p:extLst>
      <p:ext uri="{BB962C8B-B14F-4D97-AF65-F5344CB8AC3E}">
        <p14:creationId xmlns:p14="http://schemas.microsoft.com/office/powerpoint/2010/main" val="29498648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2F9F8-47D7-7FB8-3339-3530232960D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FE3FA52-5064-40C3-E114-671F174CB69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8793D8B-DE9C-283F-06FB-2D4C23F0344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5218CF5-D0A4-14E5-98D6-6F452DD6437E}"/>
              </a:ext>
            </a:extLst>
          </p:cNvPr>
          <p:cNvSpPr>
            <a:spLocks noGrp="1"/>
          </p:cNvSpPr>
          <p:nvPr>
            <p:ph type="sldNum" sz="quarter" idx="5"/>
          </p:nvPr>
        </p:nvSpPr>
        <p:spPr/>
        <p:txBody>
          <a:bodyPr/>
          <a:lstStyle/>
          <a:p>
            <a:fld id="{A41F4F8C-1785-AC43-97F9-C9301BD933C9}" type="slidenum">
              <a:rPr lang="en-US" smtClean="0"/>
              <a:t>39</a:t>
            </a:fld>
            <a:endParaRPr lang="en-US"/>
          </a:p>
        </p:txBody>
      </p:sp>
    </p:spTree>
    <p:extLst>
      <p:ext uri="{BB962C8B-B14F-4D97-AF65-F5344CB8AC3E}">
        <p14:creationId xmlns:p14="http://schemas.microsoft.com/office/powerpoint/2010/main" val="3694428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Don’t spoil your child.</a:t>
            </a:r>
          </a:p>
          <a:p>
            <a:endParaRPr lang="en-US" altLang="zh-CN" dirty="0"/>
          </a:p>
          <a:p>
            <a:r>
              <a:rPr lang="en-US" altLang="zh-CN" dirty="0"/>
              <a:t>Don’t overfit your model.</a:t>
            </a:r>
          </a:p>
          <a:p>
            <a:endParaRPr lang="en-US" altLang="zh-CN" dirty="0"/>
          </a:p>
          <a:p>
            <a:r>
              <a:rPr lang="en-US" altLang="zh-CN" dirty="0"/>
              <a:t>So split it and at least you know it’s </a:t>
            </a:r>
            <a:r>
              <a:rPr lang="en-US" altLang="zh-CN" dirty="0" err="1"/>
              <a:t>overfitten</a:t>
            </a:r>
            <a:r>
              <a:rPr lang="en-US" altLang="zh-CN" dirty="0"/>
              <a:t>.</a:t>
            </a:r>
          </a:p>
          <a:p>
            <a:endParaRPr lang="en-US" altLang="zh-CN" dirty="0"/>
          </a:p>
          <a:p>
            <a:r>
              <a:rPr lang="en-US" altLang="zh-CN" dirty="0"/>
              <a:t>There are other approaches that counter-measure this phenomenon.</a:t>
            </a:r>
          </a:p>
          <a:p>
            <a:endParaRPr lang="en-US" altLang="zh-CN" dirty="0"/>
          </a:p>
          <a:p>
            <a:endParaRPr lang="en-US" altLang="zh-CN" dirty="0"/>
          </a:p>
        </p:txBody>
      </p:sp>
      <p:sp>
        <p:nvSpPr>
          <p:cNvPr id="4" name="灯片编号占位符 3"/>
          <p:cNvSpPr>
            <a:spLocks noGrp="1"/>
          </p:cNvSpPr>
          <p:nvPr>
            <p:ph type="sldNum" sz="quarter" idx="5"/>
          </p:nvPr>
        </p:nvSpPr>
        <p:spPr/>
        <p:txBody>
          <a:bodyPr/>
          <a:lstStyle/>
          <a:p>
            <a:fld id="{A41F4F8C-1785-AC43-97F9-C9301BD933C9}" type="slidenum">
              <a:rPr lang="en-US" smtClean="0"/>
              <a:t>5</a:t>
            </a:fld>
            <a:endParaRPr lang="en-US"/>
          </a:p>
        </p:txBody>
      </p:sp>
    </p:spTree>
    <p:extLst>
      <p:ext uri="{BB962C8B-B14F-4D97-AF65-F5344CB8AC3E}">
        <p14:creationId xmlns:p14="http://schemas.microsoft.com/office/powerpoint/2010/main" val="2208753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It’s a good example for me to explain the grading policy</a:t>
            </a:r>
          </a:p>
          <a:p>
            <a:endParaRPr lang="en-US" altLang="zh-CN" dirty="0"/>
          </a:p>
          <a:p>
            <a:r>
              <a:rPr lang="en-US" altLang="zh-CN" dirty="0"/>
              <a:t>If you just follow the instructions and finish all steps, and show me screenshot in your report</a:t>
            </a:r>
          </a:p>
          <a:p>
            <a:r>
              <a:rPr lang="en-US" altLang="zh-CN" dirty="0"/>
              <a:t>You will only get 50%</a:t>
            </a:r>
          </a:p>
          <a:p>
            <a:endParaRPr lang="en-US" altLang="zh-CN" dirty="0"/>
          </a:p>
          <a:p>
            <a:r>
              <a:rPr lang="en-US" altLang="zh-CN" dirty="0"/>
              <a:t>If you tune with the parameters, here the p value, and explain your findings with proper reasoning,</a:t>
            </a:r>
          </a:p>
          <a:p>
            <a:r>
              <a:rPr lang="en-US" altLang="zh-CN" dirty="0"/>
              <a:t>You can get 85 – 90 %</a:t>
            </a:r>
          </a:p>
          <a:p>
            <a:endParaRPr lang="en-US" altLang="zh-CN" dirty="0"/>
          </a:p>
          <a:p>
            <a:r>
              <a:rPr lang="en-US" altLang="zh-CN" dirty="0"/>
              <a:t>If you can interpret everything by referring to the formula.</a:t>
            </a:r>
          </a:p>
          <a:p>
            <a:r>
              <a:rPr lang="en-US" altLang="zh-CN" dirty="0"/>
              <a:t>For example, I changed the p value from this to this, and because of which equation, the weights on this control point should increase or decrease.</a:t>
            </a:r>
          </a:p>
          <a:p>
            <a:r>
              <a:rPr lang="en-US" altLang="zh-CN" dirty="0"/>
              <a:t>So that the RMSE will increase / decrease. And that means…</a:t>
            </a:r>
            <a:endParaRPr lang="zh-CN" altLang="en-US" dirty="0"/>
          </a:p>
        </p:txBody>
      </p:sp>
      <p:sp>
        <p:nvSpPr>
          <p:cNvPr id="4" name="灯片编号占位符 3"/>
          <p:cNvSpPr>
            <a:spLocks noGrp="1"/>
          </p:cNvSpPr>
          <p:nvPr>
            <p:ph type="sldNum" sz="quarter" idx="5"/>
          </p:nvPr>
        </p:nvSpPr>
        <p:spPr/>
        <p:txBody>
          <a:bodyPr/>
          <a:lstStyle/>
          <a:p>
            <a:fld id="{A41F4F8C-1785-AC43-97F9-C9301BD933C9}" type="slidenum">
              <a:rPr lang="en-US" smtClean="0"/>
              <a:t>7</a:t>
            </a:fld>
            <a:endParaRPr lang="en-US"/>
          </a:p>
        </p:txBody>
      </p:sp>
    </p:spTree>
    <p:extLst>
      <p:ext uri="{BB962C8B-B14F-4D97-AF65-F5344CB8AC3E}">
        <p14:creationId xmlns:p14="http://schemas.microsoft.com/office/powerpoint/2010/main" val="384312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Cubic-Spline is designed to minimize the MSE at the beginning. </a:t>
            </a:r>
          </a:p>
          <a:p>
            <a:r>
              <a:rPr lang="en-US" altLang="zh-CN" dirty="0"/>
              <a:t>So the RMSE it come up with will always be the lowest naturally.</a:t>
            </a:r>
          </a:p>
          <a:p>
            <a:endParaRPr lang="en-US" altLang="zh-CN" dirty="0"/>
          </a:p>
          <a:p>
            <a:r>
              <a:rPr lang="en-US" altLang="zh-CN" dirty="0"/>
              <a:t>Again, is this good news?</a:t>
            </a:r>
          </a:p>
          <a:p>
            <a:endParaRPr lang="en-US" altLang="zh-CN" dirty="0"/>
          </a:p>
          <a:p>
            <a:r>
              <a:rPr lang="en-US" altLang="zh-CN" dirty="0"/>
              <a:t>Native Cubi-Spline algorithm can ensure that the interpolated function passing through all control points (training points).</a:t>
            </a:r>
          </a:p>
          <a:p>
            <a:r>
              <a:rPr lang="en-US" altLang="zh-CN" dirty="0"/>
              <a:t>It means super low RMSE and super susceptible to overfitting at the same time.</a:t>
            </a:r>
          </a:p>
          <a:p>
            <a:endParaRPr lang="en-US" altLang="zh-CN" dirty="0"/>
          </a:p>
          <a:p>
            <a:r>
              <a:rPr lang="en-US" altLang="zh-CN" dirty="0"/>
              <a:t>Can we optimize this algo?</a:t>
            </a:r>
            <a:endParaRPr lang="zh-CN" altLang="en-US" dirty="0"/>
          </a:p>
        </p:txBody>
      </p:sp>
      <p:sp>
        <p:nvSpPr>
          <p:cNvPr id="4" name="灯片编号占位符 3"/>
          <p:cNvSpPr>
            <a:spLocks noGrp="1"/>
          </p:cNvSpPr>
          <p:nvPr>
            <p:ph type="sldNum" sz="quarter" idx="5"/>
          </p:nvPr>
        </p:nvSpPr>
        <p:spPr/>
        <p:txBody>
          <a:bodyPr/>
          <a:lstStyle/>
          <a:p>
            <a:fld id="{A41F4F8C-1785-AC43-97F9-C9301BD933C9}" type="slidenum">
              <a:rPr lang="en-US" smtClean="0"/>
              <a:t>8</a:t>
            </a:fld>
            <a:endParaRPr lang="en-US"/>
          </a:p>
        </p:txBody>
      </p:sp>
    </p:spTree>
    <p:extLst>
      <p:ext uri="{BB962C8B-B14F-4D97-AF65-F5344CB8AC3E}">
        <p14:creationId xmlns:p14="http://schemas.microsoft.com/office/powerpoint/2010/main" val="2654773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can add penalty component to this err function.</a:t>
            </a:r>
          </a:p>
          <a:p>
            <a:endParaRPr lang="en-US" altLang="zh-CN" dirty="0"/>
          </a:p>
          <a:p>
            <a:r>
              <a:rPr lang="en-US" altLang="zh-CN" dirty="0"/>
              <a:t>When overfitting, This cubic polynomial function leads to many unnecessary SHARP curves in the function</a:t>
            </a:r>
          </a:p>
          <a:p>
            <a:endParaRPr lang="en-US" altLang="zh-CN" dirty="0"/>
          </a:p>
          <a:p>
            <a:r>
              <a:rPr lang="en-US" altLang="zh-CN" dirty="0"/>
              <a:t>So we can depress on the overall first order or second order derivatives to balance between accuracy and robustness.</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41F4F8C-1785-AC43-97F9-C9301BD933C9}" type="slidenum">
              <a:rPr lang="en-US" smtClean="0"/>
              <a:t>9</a:t>
            </a:fld>
            <a:endParaRPr lang="en-US"/>
          </a:p>
        </p:txBody>
      </p:sp>
    </p:spTree>
    <p:extLst>
      <p:ext uri="{BB962C8B-B14F-4D97-AF65-F5344CB8AC3E}">
        <p14:creationId xmlns:p14="http://schemas.microsoft.com/office/powerpoint/2010/main" val="1386511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Blue dots represent all ground truth points, including training and testing. </a:t>
            </a:r>
          </a:p>
          <a:p>
            <a:r>
              <a:rPr lang="en-US" altLang="zh-CN" dirty="0"/>
              <a:t>You can tell that the cyan line, which is the interpolated cs algo. It adds some super sharp curves.</a:t>
            </a:r>
          </a:p>
          <a:p>
            <a:r>
              <a:rPr lang="en-US" altLang="zh-CN" dirty="0"/>
              <a:t>There is nothing wrong about the sharp curves themselves, but the error it’s causing at testing points.</a:t>
            </a:r>
          </a:p>
          <a:p>
            <a:endParaRPr lang="en-US" altLang="zh-CN" dirty="0"/>
          </a:p>
          <a:p>
            <a:r>
              <a:rPr lang="en-US" altLang="zh-CN" dirty="0"/>
              <a:t>For example the middle grid here. The cyan line is far from actual data points.</a:t>
            </a:r>
          </a:p>
          <a:p>
            <a:r>
              <a:rPr lang="en-US" altLang="zh-CN" dirty="0"/>
              <a:t>But if we depress the curvature by using regularized component in the loss function. </a:t>
            </a:r>
          </a:p>
          <a:p>
            <a:r>
              <a:rPr lang="en-US" altLang="zh-CN" dirty="0"/>
              <a:t>The overall </a:t>
            </a:r>
            <a:r>
              <a:rPr lang="en-US" altLang="zh-CN" dirty="0" err="1"/>
              <a:t>rmse</a:t>
            </a:r>
            <a:r>
              <a:rPr lang="en-US" altLang="zh-CN" dirty="0"/>
              <a:t> is reduced by removing some sharp curves.</a:t>
            </a:r>
          </a:p>
          <a:p>
            <a:endParaRPr lang="en-US" altLang="zh-CN" dirty="0"/>
          </a:p>
          <a:p>
            <a:r>
              <a:rPr lang="en-US" altLang="zh-CN" dirty="0"/>
              <a:t>And even harder depression on 1</a:t>
            </a:r>
            <a:r>
              <a:rPr lang="en-US" altLang="zh-CN" baseline="30000" dirty="0"/>
              <a:t>st</a:t>
            </a:r>
            <a:r>
              <a:rPr lang="en-US" altLang="zh-CN" dirty="0"/>
              <a:t> order derivatives, the tension spline is more rigid, more flat than both the native and the regularized spline.</a:t>
            </a:r>
          </a:p>
          <a:p>
            <a:endParaRPr lang="en-US" altLang="zh-CN" dirty="0"/>
          </a:p>
          <a:p>
            <a:r>
              <a:rPr lang="en-US" altLang="zh-CN" dirty="0"/>
              <a:t>Again, try to compare the differences in RMSE and interpret the differences you find in your report.</a:t>
            </a:r>
          </a:p>
          <a:p>
            <a:r>
              <a:rPr lang="en-US" altLang="zh-CN" dirty="0"/>
              <a:t>It would be better if you can combine the characteristics from the formula to explain your findings.</a:t>
            </a:r>
            <a:endParaRPr lang="zh-CN" altLang="en-US" dirty="0"/>
          </a:p>
        </p:txBody>
      </p:sp>
      <p:sp>
        <p:nvSpPr>
          <p:cNvPr id="4" name="灯片编号占位符 3"/>
          <p:cNvSpPr>
            <a:spLocks noGrp="1"/>
          </p:cNvSpPr>
          <p:nvPr>
            <p:ph type="sldNum" sz="quarter" idx="5"/>
          </p:nvPr>
        </p:nvSpPr>
        <p:spPr/>
        <p:txBody>
          <a:bodyPr/>
          <a:lstStyle/>
          <a:p>
            <a:fld id="{A41F4F8C-1785-AC43-97F9-C9301BD933C9}" type="slidenum">
              <a:rPr lang="en-US" smtClean="0"/>
              <a:t>10</a:t>
            </a:fld>
            <a:endParaRPr lang="en-US"/>
          </a:p>
        </p:txBody>
      </p:sp>
    </p:spTree>
    <p:extLst>
      <p:ext uri="{BB962C8B-B14F-4D97-AF65-F5344CB8AC3E}">
        <p14:creationId xmlns:p14="http://schemas.microsoft.com/office/powerpoint/2010/main" val="872352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440A82-3115-E74C-6737-D6BA1760F1E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422CA01-4A7C-8CBF-8D29-54300F85CDD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7B175F5-6BE6-284E-B238-F244E7715E7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A079589-ADFF-A77F-1AC0-2697AED2A580}"/>
              </a:ext>
            </a:extLst>
          </p:cNvPr>
          <p:cNvSpPr>
            <a:spLocks noGrp="1"/>
          </p:cNvSpPr>
          <p:nvPr>
            <p:ph type="sldNum" sz="quarter" idx="5"/>
          </p:nvPr>
        </p:nvSpPr>
        <p:spPr/>
        <p:txBody>
          <a:bodyPr/>
          <a:lstStyle/>
          <a:p>
            <a:fld id="{A41F4F8C-1785-AC43-97F9-C9301BD933C9}" type="slidenum">
              <a:rPr lang="en-US" smtClean="0"/>
              <a:t>11</a:t>
            </a:fld>
            <a:endParaRPr lang="en-US"/>
          </a:p>
        </p:txBody>
      </p:sp>
    </p:spTree>
    <p:extLst>
      <p:ext uri="{BB962C8B-B14F-4D97-AF65-F5344CB8AC3E}">
        <p14:creationId xmlns:p14="http://schemas.microsoft.com/office/powerpoint/2010/main" val="41962368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1" name="Picture 10" descr="AcademicBdlg.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64459" y="207095"/>
            <a:ext cx="11663082" cy="6453660"/>
          </a:xfrm>
          <a:prstGeom prst="rect">
            <a:avLst/>
          </a:prstGeom>
        </p:spPr>
      </p:pic>
      <p:sp>
        <p:nvSpPr>
          <p:cNvPr id="12" name="Rectangle 11"/>
          <p:cNvSpPr/>
          <p:nvPr userDrawn="1"/>
        </p:nvSpPr>
        <p:spPr>
          <a:xfrm>
            <a:off x="264459" y="2705301"/>
            <a:ext cx="118872" cy="13716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11808669" y="2705301"/>
            <a:ext cx="118872" cy="13716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14400" y="2693989"/>
            <a:ext cx="10363200" cy="1470025"/>
          </a:xfrm>
        </p:spPr>
        <p:txBody>
          <a:bodyPr>
            <a:normAutofit/>
          </a:bodyPr>
          <a:lstStyle>
            <a:lvl1pPr>
              <a:defRPr sz="7000" b="0">
                <a:solidFill>
                  <a:schemeClr val="bg1"/>
                </a:solidFill>
                <a:latin typeface="Tungsten Book" charset="0"/>
                <a:ea typeface="Tungsten Book" charset="0"/>
                <a:cs typeface="Tungsten Book" charset="0"/>
              </a:defRPr>
            </a:lvl1pPr>
          </a:lstStyle>
          <a:p>
            <a:r>
              <a:rPr lang="en-US"/>
              <a:t>Click to edit Master title style</a:t>
            </a:r>
            <a:endParaRPr lang="en-US" dirty="0"/>
          </a:p>
        </p:txBody>
      </p:sp>
      <p:sp>
        <p:nvSpPr>
          <p:cNvPr id="3" name="Subtitle 2"/>
          <p:cNvSpPr>
            <a:spLocks noGrp="1"/>
          </p:cNvSpPr>
          <p:nvPr>
            <p:ph type="subTitle" idx="1"/>
          </p:nvPr>
        </p:nvSpPr>
        <p:spPr>
          <a:xfrm>
            <a:off x="1828800" y="4235390"/>
            <a:ext cx="8534400" cy="1189892"/>
          </a:xfrm>
        </p:spPr>
        <p:txBody>
          <a:bodyPr>
            <a:normAutofit/>
          </a:bodyPr>
          <a:lstStyle>
            <a:lvl1pPr marL="0" indent="0" algn="ctr">
              <a:buNone/>
              <a:defRPr sz="2800" i="1">
                <a:solidFill>
                  <a:schemeClr val="bg1"/>
                </a:solidFill>
                <a:latin typeface="Georgia" charset="0"/>
                <a:ea typeface="Georgia" charset="0"/>
                <a:cs typeface="Georgia"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5C4CE51-D15A-BB47-9138-751D578D2580}" type="datetimeFigureOut">
              <a:rPr lang="en-US" smtClean="0"/>
              <a:t>2/2/2025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88FB8FF-E84C-EC49-87A9-5C830135652C}" type="slidenum">
              <a:rPr lang="en-US" smtClean="0"/>
              <a:t>‹#›</a:t>
            </a:fld>
            <a:endParaRPr lang="en-US"/>
          </a:p>
        </p:txBody>
      </p:sp>
      <p:pic>
        <p:nvPicPr>
          <p:cNvPr id="8" name="Picture 7" descr="Text&#10;&#10;Description automatically generated">
            <a:extLst>
              <a:ext uri="{FF2B5EF4-FFF2-40B4-BE49-F238E27FC236}">
                <a16:creationId xmlns:a16="http://schemas.microsoft.com/office/drawing/2014/main" id="{9BCC98D3-195C-6884-730F-593582639164}"/>
              </a:ext>
            </a:extLst>
          </p:cNvPr>
          <p:cNvPicPr>
            <a:picLocks noChangeAspect="1"/>
          </p:cNvPicPr>
          <p:nvPr userDrawn="1"/>
        </p:nvPicPr>
        <p:blipFill>
          <a:blip r:embed="rId3"/>
          <a:stretch>
            <a:fillRect/>
          </a:stretch>
        </p:blipFill>
        <p:spPr>
          <a:xfrm>
            <a:off x="5365632" y="501650"/>
            <a:ext cx="1460736" cy="1470026"/>
          </a:xfrm>
          <a:prstGeom prst="rect">
            <a:avLst/>
          </a:prstGeom>
        </p:spPr>
      </p:pic>
    </p:spTree>
    <p:extLst>
      <p:ext uri="{BB962C8B-B14F-4D97-AF65-F5344CB8AC3E}">
        <p14:creationId xmlns:p14="http://schemas.microsoft.com/office/powerpoint/2010/main" val="3651660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43466" y="101601"/>
            <a:ext cx="7687733" cy="1143000"/>
          </a:xfrm>
        </p:spPr>
        <p:txBody>
          <a:bodyPr>
            <a:normAutofit/>
          </a:bodyPr>
          <a:lstStyle>
            <a:lvl1pPr algn="l">
              <a:defRPr sz="4800" b="0">
                <a:solidFill>
                  <a:schemeClr val="bg1"/>
                </a:solidFill>
                <a:latin typeface="Tungsten Book" charset="0"/>
                <a:ea typeface="Tungsten Book" charset="0"/>
                <a:cs typeface="Tungsten Book" charset="0"/>
              </a:defRPr>
            </a:lvl1pPr>
          </a:lstStyle>
          <a:p>
            <a:r>
              <a:rPr lang="en-US"/>
              <a:t>Click to edit Master title style</a:t>
            </a:r>
            <a:endParaRPr lang="en-US" dirty="0"/>
          </a:p>
        </p:txBody>
      </p:sp>
      <p:sp>
        <p:nvSpPr>
          <p:cNvPr id="3" name="Content Placeholder 2"/>
          <p:cNvSpPr>
            <a:spLocks noGrp="1"/>
          </p:cNvSpPr>
          <p:nvPr>
            <p:ph idx="1"/>
          </p:nvPr>
        </p:nvSpPr>
        <p:spPr>
          <a:xfrm>
            <a:off x="609600" y="1478844"/>
            <a:ext cx="10972799" cy="4647321"/>
          </a:xfrm>
        </p:spPr>
        <p:txBody>
          <a:bodyPr/>
          <a:lstStyle>
            <a:lvl1pPr marL="0" indent="0">
              <a:buNone/>
              <a:defRPr>
                <a:solidFill>
                  <a:schemeClr val="tx1">
                    <a:lumMod val="50000"/>
                    <a:lumOff val="50000"/>
                  </a:schemeClr>
                </a:solidFill>
                <a:latin typeface="Arial" charset="0"/>
                <a:ea typeface="Arial" charset="0"/>
                <a:cs typeface="Arial" charset="0"/>
              </a:defRPr>
            </a:lvl1pPr>
            <a:lvl2pPr marL="457200" indent="0">
              <a:buNone/>
              <a:defRPr>
                <a:solidFill>
                  <a:schemeClr val="tx1">
                    <a:lumMod val="50000"/>
                    <a:lumOff val="50000"/>
                  </a:schemeClr>
                </a:solidFill>
                <a:latin typeface="Arial" charset="0"/>
                <a:ea typeface="Arial" charset="0"/>
                <a:cs typeface="Arial" charset="0"/>
              </a:defRPr>
            </a:lvl2pPr>
            <a:lvl3pPr marL="914400" indent="0">
              <a:buNone/>
              <a:defRPr>
                <a:solidFill>
                  <a:schemeClr val="tx1">
                    <a:lumMod val="50000"/>
                    <a:lumOff val="50000"/>
                  </a:schemeClr>
                </a:solidFill>
                <a:latin typeface="Arial" charset="0"/>
                <a:ea typeface="Arial" charset="0"/>
                <a:cs typeface="Arial" charset="0"/>
              </a:defRPr>
            </a:lvl3pPr>
            <a:lvl4pPr marL="1371600" indent="0">
              <a:buNone/>
              <a:defRPr>
                <a:solidFill>
                  <a:schemeClr val="tx1">
                    <a:lumMod val="50000"/>
                    <a:lumOff val="50000"/>
                  </a:schemeClr>
                </a:solidFill>
                <a:latin typeface="Arial" charset="0"/>
                <a:ea typeface="Arial" charset="0"/>
                <a:cs typeface="Arial" charset="0"/>
              </a:defRPr>
            </a:lvl4pPr>
            <a:lvl5pPr marL="1828800" indent="0">
              <a:buNone/>
              <a:defRPr>
                <a:solidFill>
                  <a:schemeClr val="tx1">
                    <a:lumMod val="50000"/>
                    <a:lumOff val="50000"/>
                  </a:schemeClr>
                </a:solidFill>
                <a:latin typeface="Arial" charset="0"/>
                <a:ea typeface="Arial" charset="0"/>
                <a:cs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C4CE51-D15A-BB47-9138-751D578D2580}" type="datetimeFigureOut">
              <a:rPr lang="en-US" smtClean="0"/>
              <a:t>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8FB8FF-E84C-EC49-87A9-5C830135652C}" type="slidenum">
              <a:rPr lang="en-US" smtClean="0"/>
              <a:t>‹#›</a:t>
            </a:fld>
            <a:endParaRPr lang="en-US"/>
          </a:p>
        </p:txBody>
      </p:sp>
    </p:spTree>
    <p:extLst>
      <p:ext uri="{BB962C8B-B14F-4D97-AF65-F5344CB8AC3E}">
        <p14:creationId xmlns:p14="http://schemas.microsoft.com/office/powerpoint/2010/main" val="575279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C4CE51-D15A-BB47-9138-751D578D2580}" type="datetimeFigureOut">
              <a:rPr lang="en-US" smtClean="0"/>
              <a:t>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8FB8FF-E84C-EC49-87A9-5C830135652C}" type="slidenum">
              <a:rPr lang="en-US" smtClean="0"/>
              <a:t>‹#›</a:t>
            </a:fld>
            <a:endParaRPr lang="en-US"/>
          </a:p>
        </p:txBody>
      </p:sp>
    </p:spTree>
    <p:extLst>
      <p:ext uri="{BB962C8B-B14F-4D97-AF65-F5344CB8AC3E}">
        <p14:creationId xmlns:p14="http://schemas.microsoft.com/office/powerpoint/2010/main" val="3340691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054767"/>
            <a:ext cx="10972800" cy="1143000"/>
          </a:xfrm>
        </p:spPr>
        <p:txBody>
          <a:bodyPr/>
          <a:lstStyle/>
          <a:p>
            <a:r>
              <a:rPr lang="en-US"/>
              <a:t>Click to edit Master title style</a:t>
            </a:r>
          </a:p>
        </p:txBody>
      </p:sp>
      <p:sp>
        <p:nvSpPr>
          <p:cNvPr id="3" name="Content Placeholder 2"/>
          <p:cNvSpPr>
            <a:spLocks noGrp="1"/>
          </p:cNvSpPr>
          <p:nvPr>
            <p:ph sz="half" idx="1"/>
          </p:nvPr>
        </p:nvSpPr>
        <p:spPr>
          <a:xfrm>
            <a:off x="609600" y="2294022"/>
            <a:ext cx="5384800" cy="383214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2294022"/>
            <a:ext cx="5384800" cy="383214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5C4CE51-D15A-BB47-9138-751D578D2580}" type="datetimeFigureOut">
              <a:rPr lang="en-US" smtClean="0"/>
              <a:t>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8FB8FF-E84C-EC49-87A9-5C830135652C}" type="slidenum">
              <a:rPr lang="en-US" smtClean="0"/>
              <a:t>‹#›</a:t>
            </a:fld>
            <a:endParaRPr lang="en-US"/>
          </a:p>
        </p:txBody>
      </p:sp>
    </p:spTree>
    <p:extLst>
      <p:ext uri="{BB962C8B-B14F-4D97-AF65-F5344CB8AC3E}">
        <p14:creationId xmlns:p14="http://schemas.microsoft.com/office/powerpoint/2010/main" val="1329559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966704"/>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307098"/>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946861"/>
            <a:ext cx="5386917" cy="317930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8" y="2307098"/>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8" y="2946861"/>
            <a:ext cx="5389033" cy="317930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5C4CE51-D15A-BB47-9138-751D578D2580}" type="datetimeFigureOut">
              <a:rPr lang="en-US" smtClean="0"/>
              <a:t>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8FB8FF-E84C-EC49-87A9-5C830135652C}" type="slidenum">
              <a:rPr lang="en-US" smtClean="0"/>
              <a:t>‹#›</a:t>
            </a:fld>
            <a:endParaRPr lang="en-US"/>
          </a:p>
        </p:txBody>
      </p:sp>
    </p:spTree>
    <p:extLst>
      <p:ext uri="{BB962C8B-B14F-4D97-AF65-F5344CB8AC3E}">
        <p14:creationId xmlns:p14="http://schemas.microsoft.com/office/powerpoint/2010/main" val="2030572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11" name="Picture 10" descr="PSCwall.psd"/>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59938" y="208038"/>
            <a:ext cx="11672125" cy="6441925"/>
          </a:xfrm>
          <a:prstGeom prst="rect">
            <a:avLst/>
          </a:prstGeom>
        </p:spPr>
      </p:pic>
      <p:sp>
        <p:nvSpPr>
          <p:cNvPr id="12" name="Rectangle 11"/>
          <p:cNvSpPr/>
          <p:nvPr userDrawn="1"/>
        </p:nvSpPr>
        <p:spPr>
          <a:xfrm>
            <a:off x="1060470" y="2093434"/>
            <a:ext cx="10071060" cy="267113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1060470" y="2742924"/>
            <a:ext cx="128016" cy="13716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11003514" y="2758222"/>
            <a:ext cx="128016" cy="13716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45C4CE51-D15A-BB47-9138-751D578D2580}" type="datetimeFigureOut">
              <a:rPr lang="en-US" smtClean="0"/>
              <a:t>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88FB8FF-E84C-EC49-87A9-5C830135652C}" type="slidenum">
              <a:rPr lang="en-US" smtClean="0"/>
              <a:t>‹#›</a:t>
            </a:fld>
            <a:endParaRPr lang="en-US"/>
          </a:p>
        </p:txBody>
      </p:sp>
      <p:sp>
        <p:nvSpPr>
          <p:cNvPr id="2" name="Title 1"/>
          <p:cNvSpPr>
            <a:spLocks noGrp="1"/>
          </p:cNvSpPr>
          <p:nvPr>
            <p:ph type="title"/>
          </p:nvPr>
        </p:nvSpPr>
        <p:spPr>
          <a:xfrm>
            <a:off x="1499616" y="2872522"/>
            <a:ext cx="9192768" cy="1143000"/>
          </a:xfrm>
        </p:spPr>
        <p:txBody>
          <a:bodyPr>
            <a:normAutofit/>
          </a:bodyPr>
          <a:lstStyle>
            <a:lvl1pPr>
              <a:defRPr sz="4800" b="0" i="0">
                <a:solidFill>
                  <a:srgbClr val="500000"/>
                </a:solidFill>
                <a:latin typeface="Tungsten Medium" charset="0"/>
                <a:ea typeface="Tungsten Medium" charset="0"/>
                <a:cs typeface="Tungsten Medium" charset="0"/>
              </a:defRPr>
            </a:lvl1pPr>
          </a:lstStyle>
          <a:p>
            <a:r>
              <a:rPr lang="en-US"/>
              <a:t>Click to edit Master title style</a:t>
            </a:r>
            <a:endParaRPr lang="en-US" dirty="0"/>
          </a:p>
        </p:txBody>
      </p:sp>
      <p:pic>
        <p:nvPicPr>
          <p:cNvPr id="16" name="Picture 15" descr="TAM-LogoBox.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44468" y="1424596"/>
            <a:ext cx="1303064" cy="1303064"/>
          </a:xfrm>
          <a:prstGeom prst="rect">
            <a:avLst/>
          </a:prstGeom>
        </p:spPr>
      </p:pic>
    </p:spTree>
    <p:extLst>
      <p:ext uri="{BB962C8B-B14F-4D97-AF65-F5344CB8AC3E}">
        <p14:creationId xmlns:p14="http://schemas.microsoft.com/office/powerpoint/2010/main" val="1715426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C4CE51-D15A-BB47-9138-751D578D2580}" type="datetimeFigureOut">
              <a:rPr lang="en-US" smtClean="0"/>
              <a:t>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88FB8FF-E84C-EC49-87A9-5C830135652C}" type="slidenum">
              <a:rPr lang="en-US" smtClean="0"/>
              <a:t>‹#›</a:t>
            </a:fld>
            <a:endParaRPr lang="en-US"/>
          </a:p>
        </p:txBody>
      </p:sp>
    </p:spTree>
    <p:extLst>
      <p:ext uri="{BB962C8B-B14F-4D97-AF65-F5344CB8AC3E}">
        <p14:creationId xmlns:p14="http://schemas.microsoft.com/office/powerpoint/2010/main" val="182117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1" y="1171075"/>
            <a:ext cx="4011084" cy="1162051"/>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766733" y="1171075"/>
            <a:ext cx="6815667" cy="495509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11" y="2406317"/>
            <a:ext cx="4011084" cy="37198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57060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2"/>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06905"/>
            <a:ext cx="7315200" cy="362067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43"/>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C4CE51-D15A-BB47-9138-751D578D2580}" type="datetimeFigureOut">
              <a:rPr lang="en-US" smtClean="0"/>
              <a:t>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8FB8FF-E84C-EC49-87A9-5C830135652C}" type="slidenum">
              <a:rPr lang="en-US" smtClean="0"/>
              <a:t>‹#›</a:t>
            </a:fld>
            <a:endParaRPr lang="en-US"/>
          </a:p>
        </p:txBody>
      </p:sp>
    </p:spTree>
    <p:extLst>
      <p:ext uri="{BB962C8B-B14F-4D97-AF65-F5344CB8AC3E}">
        <p14:creationId xmlns:p14="http://schemas.microsoft.com/office/powerpoint/2010/main" val="85550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107850"/>
            <a:ext cx="109728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2341588"/>
            <a:ext cx="10972800" cy="37845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C4CE51-D15A-BB47-9138-751D578D2580}" type="datetimeFigureOut">
              <a:rPr lang="en-US" smtClean="0"/>
              <a:t>2/2/2025</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8FB8FF-E84C-EC49-87A9-5C830135652C}" type="slidenum">
              <a:rPr lang="en-US" smtClean="0"/>
              <a:t>‹#›</a:t>
            </a:fld>
            <a:endParaRPr lang="en-US"/>
          </a:p>
        </p:txBody>
      </p:sp>
      <p:sp>
        <p:nvSpPr>
          <p:cNvPr id="8" name="Shape 461"/>
          <p:cNvSpPr/>
          <p:nvPr userDrawn="1"/>
        </p:nvSpPr>
        <p:spPr>
          <a:xfrm>
            <a:off x="203205" y="6575107"/>
            <a:ext cx="9400417" cy="0"/>
          </a:xfrm>
          <a:prstGeom prst="line">
            <a:avLst/>
          </a:prstGeom>
          <a:ln w="12700">
            <a:solidFill>
              <a:srgbClr val="E4002B"/>
            </a:solidFill>
            <a:miter lim="400000"/>
          </a:ln>
        </p:spPr>
        <p:txBody>
          <a:bodyPr lIns="50800" tIns="50800" rIns="50800" bIns="50800" anchor="ctr"/>
          <a:lstStyle/>
          <a:p>
            <a:pPr>
              <a:defRPr sz="3200"/>
            </a:pPr>
            <a:endParaRPr sz="3200">
              <a:ln w="3175" cmpd="sng">
                <a:solidFill>
                  <a:srgbClr val="000000"/>
                </a:solidFill>
              </a:ln>
            </a:endParaRPr>
          </a:p>
        </p:txBody>
      </p:sp>
      <p:pic>
        <p:nvPicPr>
          <p:cNvPr id="14" name="Picture 13">
            <a:extLst>
              <a:ext uri="{FF2B5EF4-FFF2-40B4-BE49-F238E27FC236}">
                <a16:creationId xmlns:a16="http://schemas.microsoft.com/office/drawing/2014/main" id="{5363C6C3-682C-22BE-D6D0-9DB2684C8D9E}"/>
              </a:ext>
            </a:extLst>
          </p:cNvPr>
          <p:cNvPicPr>
            <a:picLocks noChangeAspect="1"/>
          </p:cNvPicPr>
          <p:nvPr userDrawn="1"/>
        </p:nvPicPr>
        <p:blipFill>
          <a:blip r:embed="rId11"/>
          <a:stretch>
            <a:fillRect/>
          </a:stretch>
        </p:blipFill>
        <p:spPr>
          <a:xfrm>
            <a:off x="381000" y="269445"/>
            <a:ext cx="11430000" cy="952500"/>
          </a:xfrm>
          <a:prstGeom prst="rect">
            <a:avLst/>
          </a:prstGeom>
        </p:spPr>
      </p:pic>
    </p:spTree>
    <p:extLst>
      <p:ext uri="{BB962C8B-B14F-4D97-AF65-F5344CB8AC3E}">
        <p14:creationId xmlns:p14="http://schemas.microsoft.com/office/powerpoint/2010/main" val="37026689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ctr" defTabSz="457200" rtl="0" eaLnBrk="1" latinLnBrk="0" hangingPunct="1">
        <a:spcBef>
          <a:spcPct val="0"/>
        </a:spcBef>
        <a:buNone/>
        <a:defRPr sz="6000" b="0" i="0" kern="1200" spc="100" baseline="0">
          <a:solidFill>
            <a:schemeClr val="tx1"/>
          </a:solidFill>
          <a:latin typeface="Tungsten Medium" charset="0"/>
          <a:ea typeface="Tungsten Medium" charset="0"/>
          <a:cs typeface="Tungsten Medium" charset="0"/>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songzl@tamu.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498918"/>
            <a:ext cx="10363200" cy="1470025"/>
          </a:xfrm>
        </p:spPr>
        <p:txBody>
          <a:bodyPr>
            <a:noAutofit/>
          </a:bodyPr>
          <a:lstStyle/>
          <a:p>
            <a:r>
              <a:rPr lang="en-US" sz="4400" dirty="0">
                <a:latin typeface="HarmonyOS Sans Medium" panose="00000600000000000000" pitchFamily="2" charset="0"/>
              </a:rPr>
              <a:t>GEOG 475 Advanced GIS</a:t>
            </a:r>
            <a:br>
              <a:rPr lang="en-US" sz="4400" dirty="0">
                <a:latin typeface="HarmonyOS Sans Medium" panose="00000600000000000000" pitchFamily="2" charset="0"/>
              </a:rPr>
            </a:br>
            <a:r>
              <a:rPr lang="en-US" sz="4400" dirty="0">
                <a:latin typeface="HarmonyOS Sans Medium" panose="00000600000000000000" pitchFamily="2" charset="0"/>
              </a:rPr>
              <a:t>Lab1</a:t>
            </a:r>
            <a:endParaRPr lang="en-US" sz="4800" dirty="0">
              <a:latin typeface="HarmonyOS Sans Medium" panose="00000600000000000000" pitchFamily="2" charset="0"/>
            </a:endParaRPr>
          </a:p>
        </p:txBody>
      </p:sp>
      <p:sp>
        <p:nvSpPr>
          <p:cNvPr id="3" name="Subtitle 2"/>
          <p:cNvSpPr>
            <a:spLocks noGrp="1"/>
          </p:cNvSpPr>
          <p:nvPr>
            <p:ph type="subTitle" idx="1"/>
          </p:nvPr>
        </p:nvSpPr>
        <p:spPr/>
        <p:txBody>
          <a:bodyPr>
            <a:normAutofit fontScale="62500" lnSpcReduction="20000"/>
          </a:bodyPr>
          <a:lstStyle/>
          <a:p>
            <a:r>
              <a:rPr lang="en-US" dirty="0">
                <a:latin typeface="HarmonyOS Sans Medium" panose="00000600000000000000" pitchFamily="2" charset="0"/>
              </a:rPr>
              <a:t>Zhenlei Song, </a:t>
            </a:r>
            <a:r>
              <a:rPr lang="en-US" altLang="zh-CN" dirty="0" err="1">
                <a:latin typeface="HarmonyOS Sans Medium" panose="00000600000000000000" pitchFamily="2" charset="0"/>
              </a:rPr>
              <a:t>Ph.D</a:t>
            </a:r>
            <a:r>
              <a:rPr lang="en-US" altLang="zh-CN" dirty="0">
                <a:latin typeface="HarmonyOS Sans Medium" panose="00000600000000000000" pitchFamily="2" charset="0"/>
              </a:rPr>
              <a:t> Student</a:t>
            </a:r>
            <a:endParaRPr lang="en-US" dirty="0">
              <a:latin typeface="HarmonyOS Sans Medium" panose="00000600000000000000" pitchFamily="2" charset="0"/>
            </a:endParaRPr>
          </a:p>
          <a:p>
            <a:r>
              <a:rPr lang="en-US" dirty="0">
                <a:latin typeface="HarmonyOS Sans Medium" panose="00000600000000000000" pitchFamily="2" charset="0"/>
              </a:rPr>
              <a:t>Department of Geography</a:t>
            </a:r>
          </a:p>
          <a:p>
            <a:r>
              <a:rPr lang="en-US" dirty="0">
                <a:latin typeface="HarmonyOS Sans Medium" panose="00000600000000000000" pitchFamily="2" charset="0"/>
              </a:rPr>
              <a:t>Email: </a:t>
            </a:r>
            <a:r>
              <a:rPr lang="en-US" dirty="0">
                <a:solidFill>
                  <a:schemeClr val="accent1">
                    <a:lumMod val="60000"/>
                    <a:lumOff val="40000"/>
                  </a:schemeClr>
                </a:solidFill>
                <a:latin typeface="HarmonyOS Sans Medium" panose="00000600000000000000" pitchFamily="2" charset="0"/>
                <a:hlinkClick r:id="rId2">
                  <a:extLst>
                    <a:ext uri="{A12FA001-AC4F-418D-AE19-62706E023703}">
                      <ahyp:hlinkClr xmlns:ahyp="http://schemas.microsoft.com/office/drawing/2018/hyperlinkcolor" val="tx"/>
                    </a:ext>
                  </a:extLst>
                </a:hlinkClick>
              </a:rPr>
              <a:t>songzl@tamu.edu</a:t>
            </a:r>
            <a:endParaRPr lang="en-US" dirty="0">
              <a:solidFill>
                <a:schemeClr val="accent1">
                  <a:lumMod val="60000"/>
                  <a:lumOff val="40000"/>
                </a:schemeClr>
              </a:solidFill>
              <a:latin typeface="HarmonyOS Sans Medium" panose="00000600000000000000" pitchFamily="2" charset="0"/>
            </a:endParaRPr>
          </a:p>
          <a:p>
            <a:r>
              <a:rPr lang="en-US" dirty="0">
                <a:latin typeface="HarmonyOS Sans Medium" panose="00000600000000000000" pitchFamily="2" charset="0"/>
              </a:rPr>
              <a:t>Office: CSA 301F</a:t>
            </a:r>
          </a:p>
        </p:txBody>
      </p:sp>
      <p:cxnSp>
        <p:nvCxnSpPr>
          <p:cNvPr id="5" name="Straight Connector 4">
            <a:extLst>
              <a:ext uri="{C183D7F6-B498-43B3-948B-1728B52AA6E4}">
                <adec:decorative xmlns:adec="http://schemas.microsoft.com/office/drawing/2017/decorative" val="1"/>
              </a:ext>
            </a:extLst>
          </p:cNvPr>
          <p:cNvCxnSpPr/>
          <p:nvPr/>
        </p:nvCxnSpPr>
        <p:spPr>
          <a:xfrm>
            <a:off x="4082717" y="3968943"/>
            <a:ext cx="4026569" cy="0"/>
          </a:xfrm>
          <a:prstGeom prst="line">
            <a:avLst/>
          </a:prstGeom>
          <a:ln w="9525">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4695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E8A426-73D2-36E6-717E-204326A70B2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BCC7322-FD7F-210E-4A1B-48375EF6E1F5}"/>
              </a:ext>
            </a:extLst>
          </p:cNvPr>
          <p:cNvSpPr>
            <a:spLocks noGrp="1"/>
          </p:cNvSpPr>
          <p:nvPr>
            <p:ph type="title"/>
          </p:nvPr>
        </p:nvSpPr>
        <p:spPr>
          <a:xfrm>
            <a:off x="643466" y="101601"/>
            <a:ext cx="8233166" cy="1143000"/>
          </a:xfrm>
        </p:spPr>
        <p:txBody>
          <a:bodyPr>
            <a:normAutofit/>
          </a:bodyPr>
          <a:lstStyle/>
          <a:p>
            <a:r>
              <a:rPr lang="en-US" altLang="zh-CN"/>
              <a:t>Cubic-Spline – anti-overfitting</a:t>
            </a:r>
            <a:endParaRPr lang="zh-CN" altLang="en-US" dirty="0"/>
          </a:p>
        </p:txBody>
      </p:sp>
      <p:pic>
        <p:nvPicPr>
          <p:cNvPr id="5" name="图片 4" descr="图表, 折线图&#10;&#10;描述已自动生成">
            <a:extLst>
              <a:ext uri="{FF2B5EF4-FFF2-40B4-BE49-F238E27FC236}">
                <a16:creationId xmlns:a16="http://schemas.microsoft.com/office/drawing/2014/main" id="{DA5E6758-8891-7B20-770C-6C937C32B817}"/>
              </a:ext>
            </a:extLst>
          </p:cNvPr>
          <p:cNvPicPr>
            <a:picLocks noChangeAspect="1"/>
          </p:cNvPicPr>
          <p:nvPr/>
        </p:nvPicPr>
        <p:blipFill>
          <a:blip r:embed="rId3"/>
          <a:stretch>
            <a:fillRect/>
          </a:stretch>
        </p:blipFill>
        <p:spPr>
          <a:xfrm>
            <a:off x="1901559" y="1487950"/>
            <a:ext cx="8388881" cy="5039080"/>
          </a:xfrm>
          <a:prstGeom prst="rect">
            <a:avLst/>
          </a:prstGeom>
        </p:spPr>
      </p:pic>
    </p:spTree>
    <p:extLst>
      <p:ext uri="{BB962C8B-B14F-4D97-AF65-F5344CB8AC3E}">
        <p14:creationId xmlns:p14="http://schemas.microsoft.com/office/powerpoint/2010/main" val="1950900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E8E0B-4212-D02F-49A0-8CA49129656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A548C53-3FB4-4096-87DA-5051985D35C1}"/>
              </a:ext>
            </a:extLst>
          </p:cNvPr>
          <p:cNvSpPr>
            <a:spLocks noGrp="1"/>
          </p:cNvSpPr>
          <p:nvPr>
            <p:ph type="title"/>
          </p:nvPr>
        </p:nvSpPr>
        <p:spPr>
          <a:xfrm>
            <a:off x="643466" y="101601"/>
            <a:ext cx="8233166" cy="1143000"/>
          </a:xfrm>
        </p:spPr>
        <p:txBody>
          <a:bodyPr>
            <a:normAutofit/>
          </a:bodyPr>
          <a:lstStyle/>
          <a:p>
            <a:r>
              <a:rPr lang="en-US" altLang="zh-CN" dirty="0"/>
              <a:t>Source Data – Climate Points</a:t>
            </a:r>
            <a:endParaRPr lang="zh-CN" altLang="en-US" dirty="0"/>
          </a:p>
        </p:txBody>
      </p:sp>
      <p:pic>
        <p:nvPicPr>
          <p:cNvPr id="4" name="图片 3" descr="地图&#10;&#10;描述已自动生成">
            <a:extLst>
              <a:ext uri="{FF2B5EF4-FFF2-40B4-BE49-F238E27FC236}">
                <a16:creationId xmlns:a16="http://schemas.microsoft.com/office/drawing/2014/main" id="{D4380EA0-4C2A-8880-547E-04EB1E955B1A}"/>
              </a:ext>
            </a:extLst>
          </p:cNvPr>
          <p:cNvPicPr>
            <a:picLocks noChangeAspect="1"/>
          </p:cNvPicPr>
          <p:nvPr/>
        </p:nvPicPr>
        <p:blipFill>
          <a:blip r:embed="rId3"/>
          <a:stretch>
            <a:fillRect/>
          </a:stretch>
        </p:blipFill>
        <p:spPr>
          <a:xfrm>
            <a:off x="2799660" y="1333799"/>
            <a:ext cx="6592680" cy="5021548"/>
          </a:xfrm>
          <a:prstGeom prst="rect">
            <a:avLst/>
          </a:prstGeom>
        </p:spPr>
      </p:pic>
    </p:spTree>
    <p:extLst>
      <p:ext uri="{BB962C8B-B14F-4D97-AF65-F5344CB8AC3E}">
        <p14:creationId xmlns:p14="http://schemas.microsoft.com/office/powerpoint/2010/main" val="1791948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B390DE-D060-22DB-AA7A-8905416D2795}"/>
              </a:ext>
            </a:extLst>
          </p:cNvPr>
          <p:cNvSpPr>
            <a:spLocks noGrp="1"/>
          </p:cNvSpPr>
          <p:nvPr>
            <p:ph type="title"/>
          </p:nvPr>
        </p:nvSpPr>
        <p:spPr/>
        <p:txBody>
          <a:bodyPr/>
          <a:lstStyle/>
          <a:p>
            <a:r>
              <a:rPr lang="en-US" altLang="zh-CN" dirty="0">
                <a:latin typeface="HarmonyOS Sans Medium" panose="00000600000000000000" pitchFamily="2" charset="0"/>
              </a:rPr>
              <a:t>Part1.Tasks</a:t>
            </a:r>
            <a:endParaRPr lang="zh-CN" altLang="en-US" dirty="0">
              <a:latin typeface="HarmonyOS Sans Medium" panose="00000600000000000000" pitchFamily="2" charset="0"/>
            </a:endParaRPr>
          </a:p>
        </p:txBody>
      </p:sp>
      <p:sp>
        <p:nvSpPr>
          <p:cNvPr id="3" name="内容占位符 2">
            <a:extLst>
              <a:ext uri="{FF2B5EF4-FFF2-40B4-BE49-F238E27FC236}">
                <a16:creationId xmlns:a16="http://schemas.microsoft.com/office/drawing/2014/main" id="{FCABE40A-F712-3970-BB09-197A404B5DA9}"/>
              </a:ext>
            </a:extLst>
          </p:cNvPr>
          <p:cNvSpPr>
            <a:spLocks noGrp="1"/>
          </p:cNvSpPr>
          <p:nvPr>
            <p:ph idx="1"/>
          </p:nvPr>
        </p:nvSpPr>
        <p:spPr>
          <a:xfrm>
            <a:off x="374073" y="1392381"/>
            <a:ext cx="11429999" cy="5070763"/>
          </a:xfrm>
        </p:spPr>
        <p:txBody>
          <a:bodyPr>
            <a:normAutofit fontScale="77500" lnSpcReduction="20000"/>
          </a:bodyPr>
          <a:lstStyle/>
          <a:p>
            <a:pPr marL="457200" indent="-457200">
              <a:buFont typeface="Arial" panose="020B0604020202020204" pitchFamily="34" charset="0"/>
              <a:buChar char="•"/>
            </a:pPr>
            <a:r>
              <a:rPr lang="en-US" altLang="zh-CN" dirty="0">
                <a:solidFill>
                  <a:schemeClr val="tx1"/>
                </a:solidFill>
                <a:latin typeface="HarmonyOS Sans Medium" panose="00000600000000000000" pitchFamily="2" charset="0"/>
              </a:rPr>
              <a:t>Load </a:t>
            </a:r>
            <a:r>
              <a:rPr lang="en-US" altLang="zh-CN" dirty="0">
                <a:solidFill>
                  <a:schemeClr val="accent3">
                    <a:lumMod val="75000"/>
                  </a:schemeClr>
                </a:solidFill>
                <a:latin typeface="HarmonyOS Sans Medium" panose="00000600000000000000" pitchFamily="2" charset="0"/>
              </a:rPr>
              <a:t>Climate Station Point </a:t>
            </a:r>
            <a:r>
              <a:rPr lang="en-US" altLang="zh-CN" dirty="0">
                <a:solidFill>
                  <a:schemeClr val="tx1"/>
                </a:solidFill>
                <a:latin typeface="HarmonyOS Sans Medium" panose="00000600000000000000" pitchFamily="2" charset="0"/>
              </a:rPr>
              <a:t>data and split into </a:t>
            </a:r>
            <a:r>
              <a:rPr lang="en-US" altLang="zh-CN" dirty="0">
                <a:solidFill>
                  <a:srgbClr val="00B0F0"/>
                </a:solidFill>
                <a:latin typeface="HarmonyOS Sans Medium" panose="00000600000000000000" pitchFamily="2" charset="0"/>
              </a:rPr>
              <a:t>Training</a:t>
            </a:r>
            <a:r>
              <a:rPr lang="en-US" altLang="zh-CN" dirty="0">
                <a:solidFill>
                  <a:schemeClr val="tx1"/>
                </a:solidFill>
                <a:latin typeface="HarmonyOS Sans Medium" panose="00000600000000000000" pitchFamily="2" charset="0"/>
              </a:rPr>
              <a:t> and </a:t>
            </a:r>
            <a:r>
              <a:rPr lang="en-US" altLang="zh-CN" dirty="0">
                <a:solidFill>
                  <a:srgbClr val="FFC000"/>
                </a:solidFill>
                <a:latin typeface="HarmonyOS Sans Medium" panose="00000600000000000000" pitchFamily="2" charset="0"/>
              </a:rPr>
              <a:t>Evaluating</a:t>
            </a:r>
            <a:r>
              <a:rPr lang="en-US" altLang="zh-CN" dirty="0">
                <a:solidFill>
                  <a:schemeClr val="tx1"/>
                </a:solidFill>
                <a:latin typeface="HarmonyOS Sans Medium" panose="00000600000000000000" pitchFamily="2" charset="0"/>
              </a:rPr>
              <a:t> sets.</a:t>
            </a:r>
          </a:p>
          <a:p>
            <a:pPr marL="457200" indent="-457200">
              <a:buFont typeface="Arial" panose="020B0604020202020204" pitchFamily="34" charset="0"/>
              <a:buChar char="•"/>
            </a:pPr>
            <a:endParaRPr lang="en-US" altLang="zh-CN" dirty="0">
              <a:solidFill>
                <a:schemeClr val="tx1"/>
              </a:solidFill>
              <a:latin typeface="HarmonyOS Sans Medium" panose="00000600000000000000" pitchFamily="2" charset="0"/>
            </a:endParaRPr>
          </a:p>
          <a:p>
            <a:pPr marL="457200" indent="-457200">
              <a:buFont typeface="Arial" panose="020B0604020202020204" pitchFamily="34" charset="0"/>
              <a:buChar char="•"/>
            </a:pPr>
            <a:r>
              <a:rPr lang="en-US" altLang="zh-CN" dirty="0">
                <a:solidFill>
                  <a:schemeClr val="tx1"/>
                </a:solidFill>
                <a:latin typeface="HarmonyOS Sans Medium" panose="00000600000000000000" pitchFamily="2" charset="0"/>
              </a:rPr>
              <a:t>Apply interpolation algorithms on </a:t>
            </a:r>
            <a:r>
              <a:rPr lang="en-US" altLang="zh-CN" dirty="0">
                <a:solidFill>
                  <a:srgbClr val="00B0F0"/>
                </a:solidFill>
                <a:latin typeface="HarmonyOS Sans Medium" panose="00000600000000000000" pitchFamily="2" charset="0"/>
              </a:rPr>
              <a:t>training</a:t>
            </a:r>
            <a:r>
              <a:rPr lang="en-US" altLang="zh-CN" dirty="0">
                <a:solidFill>
                  <a:schemeClr val="tx1"/>
                </a:solidFill>
                <a:latin typeface="HarmonyOS Sans Medium" panose="00000600000000000000" pitchFamily="2" charset="0"/>
              </a:rPr>
              <a:t> set.</a:t>
            </a:r>
          </a:p>
          <a:p>
            <a:pPr marL="914400" lvl="1" indent="-457200">
              <a:buFont typeface="Arial" panose="020B0604020202020204" pitchFamily="34" charset="0"/>
              <a:buChar char="•"/>
            </a:pPr>
            <a:r>
              <a:rPr lang="en-US" altLang="zh-CN" dirty="0">
                <a:solidFill>
                  <a:schemeClr val="tx1"/>
                </a:solidFill>
                <a:latin typeface="HarmonyOS Sans Medium" panose="00000600000000000000" pitchFamily="2" charset="0"/>
              </a:rPr>
              <a:t>IDW</a:t>
            </a:r>
          </a:p>
          <a:p>
            <a:pPr marL="914400" lvl="1" indent="-457200">
              <a:buFont typeface="Arial" panose="020B0604020202020204" pitchFamily="34" charset="0"/>
              <a:buChar char="•"/>
            </a:pPr>
            <a:r>
              <a:rPr lang="en-US" altLang="zh-CN" dirty="0">
                <a:solidFill>
                  <a:schemeClr val="tx1"/>
                </a:solidFill>
                <a:latin typeface="HarmonyOS Sans Medium" panose="00000600000000000000" pitchFamily="2" charset="0"/>
              </a:rPr>
              <a:t>Cubic-Spline</a:t>
            </a:r>
          </a:p>
          <a:p>
            <a:pPr marL="914400" lvl="1" indent="-457200">
              <a:buFont typeface="Arial" panose="020B0604020202020204" pitchFamily="34" charset="0"/>
              <a:buChar char="•"/>
            </a:pPr>
            <a:endParaRPr lang="en-US" altLang="zh-CN" dirty="0">
              <a:solidFill>
                <a:schemeClr val="tx1"/>
              </a:solidFill>
              <a:latin typeface="HarmonyOS Sans Medium" panose="00000600000000000000" pitchFamily="2" charset="0"/>
            </a:endParaRPr>
          </a:p>
          <a:p>
            <a:pPr marL="457200" indent="-457200">
              <a:buFont typeface="Arial" panose="020B0604020202020204" pitchFamily="34" charset="0"/>
              <a:buChar char="•"/>
            </a:pPr>
            <a:r>
              <a:rPr lang="en-US" altLang="zh-CN" dirty="0">
                <a:solidFill>
                  <a:schemeClr val="tx1"/>
                </a:solidFill>
                <a:latin typeface="HarmonyOS Sans Medium" panose="00000600000000000000" pitchFamily="2" charset="0"/>
              </a:rPr>
              <a:t>Extract values from the interpolated layer onto the </a:t>
            </a:r>
            <a:r>
              <a:rPr lang="en-US" altLang="zh-CN" dirty="0">
                <a:solidFill>
                  <a:srgbClr val="FFC000"/>
                </a:solidFill>
                <a:latin typeface="HarmonyOS Sans Medium" panose="00000600000000000000" pitchFamily="2" charset="0"/>
              </a:rPr>
              <a:t>evaluating</a:t>
            </a:r>
            <a:r>
              <a:rPr lang="en-US" altLang="zh-CN" dirty="0">
                <a:solidFill>
                  <a:schemeClr val="tx1"/>
                </a:solidFill>
                <a:latin typeface="HarmonyOS Sans Medium" panose="00000600000000000000" pitchFamily="2" charset="0"/>
              </a:rPr>
              <a:t> points.</a:t>
            </a:r>
          </a:p>
          <a:p>
            <a:pPr marL="457200" indent="-457200">
              <a:buFont typeface="Arial" panose="020B0604020202020204" pitchFamily="34" charset="0"/>
              <a:buChar char="•"/>
            </a:pPr>
            <a:endParaRPr lang="en-US" altLang="zh-CN" dirty="0">
              <a:solidFill>
                <a:schemeClr val="tx1"/>
              </a:solidFill>
              <a:latin typeface="HarmonyOS Sans Medium" panose="00000600000000000000" pitchFamily="2" charset="0"/>
            </a:endParaRPr>
          </a:p>
          <a:p>
            <a:pPr marL="457200" indent="-457200">
              <a:buFont typeface="Arial" panose="020B0604020202020204" pitchFamily="34" charset="0"/>
              <a:buChar char="•"/>
            </a:pPr>
            <a:r>
              <a:rPr lang="en-US" altLang="zh-CN" dirty="0">
                <a:solidFill>
                  <a:schemeClr val="tx1"/>
                </a:solidFill>
                <a:latin typeface="HarmonyOS Sans Medium" panose="00000600000000000000" pitchFamily="2" charset="0"/>
              </a:rPr>
              <a:t>Compare the </a:t>
            </a:r>
            <a:r>
              <a:rPr lang="en-US" altLang="zh-CN" dirty="0">
                <a:solidFill>
                  <a:schemeClr val="accent2">
                    <a:lumMod val="75000"/>
                  </a:schemeClr>
                </a:solidFill>
                <a:latin typeface="HarmonyOS Sans Medium" panose="00000600000000000000" pitchFamily="2" charset="0"/>
              </a:rPr>
              <a:t>predicted</a:t>
            </a:r>
            <a:r>
              <a:rPr lang="en-US" altLang="zh-CN" dirty="0">
                <a:solidFill>
                  <a:schemeClr val="tx1"/>
                </a:solidFill>
                <a:latin typeface="HarmonyOS Sans Medium" panose="00000600000000000000" pitchFamily="2" charset="0"/>
              </a:rPr>
              <a:t> values and the </a:t>
            </a:r>
            <a:r>
              <a:rPr lang="en-US" altLang="zh-CN" dirty="0">
                <a:solidFill>
                  <a:schemeClr val="tx2">
                    <a:lumMod val="60000"/>
                    <a:lumOff val="40000"/>
                  </a:schemeClr>
                </a:solidFill>
                <a:latin typeface="HarmonyOS Sans Medium" panose="00000600000000000000" pitchFamily="2" charset="0"/>
              </a:rPr>
              <a:t>ground truth</a:t>
            </a:r>
            <a:r>
              <a:rPr lang="en-US" altLang="zh-CN" dirty="0">
                <a:solidFill>
                  <a:schemeClr val="tx1"/>
                </a:solidFill>
                <a:latin typeface="HarmonyOS Sans Medium" panose="00000600000000000000" pitchFamily="2" charset="0"/>
              </a:rPr>
              <a:t> by calculating </a:t>
            </a:r>
            <a:r>
              <a:rPr lang="en-US" altLang="zh-CN" dirty="0">
                <a:solidFill>
                  <a:srgbClr val="FF0000"/>
                </a:solidFill>
                <a:latin typeface="HarmonyOS Sans Medium" panose="00000600000000000000" pitchFamily="2" charset="0"/>
              </a:rPr>
              <a:t>RMSE</a:t>
            </a:r>
          </a:p>
          <a:p>
            <a:pPr marL="457200" indent="-457200">
              <a:buFont typeface="Arial" panose="020B0604020202020204" pitchFamily="34" charset="0"/>
              <a:buChar char="•"/>
            </a:pPr>
            <a:endParaRPr lang="en-US" altLang="zh-CN" dirty="0">
              <a:solidFill>
                <a:srgbClr val="FF0000"/>
              </a:solidFill>
              <a:latin typeface="HarmonyOS Sans Medium" panose="00000600000000000000" pitchFamily="2" charset="0"/>
            </a:endParaRPr>
          </a:p>
          <a:p>
            <a:pPr marL="457200" indent="-457200">
              <a:buFont typeface="Arial" panose="020B0604020202020204" pitchFamily="34" charset="0"/>
              <a:buChar char="•"/>
            </a:pPr>
            <a:r>
              <a:rPr lang="en-US" altLang="zh-CN" dirty="0">
                <a:solidFill>
                  <a:schemeClr val="tx1"/>
                </a:solidFill>
                <a:latin typeface="HarmonyOS Sans Medium" panose="00000600000000000000" pitchFamily="2" charset="0"/>
              </a:rPr>
              <a:t>Tune params in interpolation, analyze the changes and interpret your findings.</a:t>
            </a:r>
          </a:p>
          <a:p>
            <a:pPr marL="457200" indent="-457200">
              <a:buFont typeface="Arial" panose="020B0604020202020204" pitchFamily="34" charset="0"/>
              <a:buChar char="•"/>
            </a:pPr>
            <a:endParaRPr lang="en-US" altLang="zh-CN" dirty="0">
              <a:solidFill>
                <a:schemeClr val="tx1"/>
              </a:solidFill>
              <a:latin typeface="HarmonyOS Sans Medium" panose="00000600000000000000" pitchFamily="2" charset="0"/>
            </a:endParaRPr>
          </a:p>
        </p:txBody>
      </p:sp>
    </p:spTree>
    <p:extLst>
      <p:ext uri="{BB962C8B-B14F-4D97-AF65-F5344CB8AC3E}">
        <p14:creationId xmlns:p14="http://schemas.microsoft.com/office/powerpoint/2010/main" val="3679777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57CE04-EC88-8775-9E45-06B1CE399BA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85F8BBF-80C5-7368-02F1-C1428E30B9E6}"/>
              </a:ext>
            </a:extLst>
          </p:cNvPr>
          <p:cNvSpPr>
            <a:spLocks noGrp="1"/>
          </p:cNvSpPr>
          <p:nvPr>
            <p:ph type="title"/>
          </p:nvPr>
        </p:nvSpPr>
        <p:spPr/>
        <p:txBody>
          <a:bodyPr/>
          <a:lstStyle/>
          <a:p>
            <a:r>
              <a:rPr lang="en-US" altLang="zh-CN" dirty="0">
                <a:latin typeface="HarmonyOS Sans Medium" panose="00000600000000000000" pitchFamily="2" charset="0"/>
              </a:rPr>
              <a:t>Part 1. Interpolation</a:t>
            </a:r>
            <a:endParaRPr lang="zh-CN" altLang="en-US" dirty="0">
              <a:latin typeface="HarmonyOS Sans Medium" panose="00000600000000000000" pitchFamily="2" charset="0"/>
            </a:endParaRPr>
          </a:p>
        </p:txBody>
      </p:sp>
      <p:pic>
        <p:nvPicPr>
          <p:cNvPr id="6" name="Picture 5">
            <a:extLst>
              <a:ext uri="{FF2B5EF4-FFF2-40B4-BE49-F238E27FC236}">
                <a16:creationId xmlns:a16="http://schemas.microsoft.com/office/drawing/2014/main" id="{DC1A400A-85B6-FA91-F754-C47A3F2ED067}"/>
              </a:ext>
            </a:extLst>
          </p:cNvPr>
          <p:cNvPicPr>
            <a:picLocks noChangeAspect="1"/>
          </p:cNvPicPr>
          <p:nvPr/>
        </p:nvPicPr>
        <p:blipFill>
          <a:blip r:embed="rId3"/>
          <a:stretch>
            <a:fillRect/>
          </a:stretch>
        </p:blipFill>
        <p:spPr>
          <a:xfrm>
            <a:off x="1497742" y="1244601"/>
            <a:ext cx="9196516" cy="4953643"/>
          </a:xfrm>
          <a:prstGeom prst="rect">
            <a:avLst/>
          </a:prstGeom>
        </p:spPr>
      </p:pic>
    </p:spTree>
    <p:extLst>
      <p:ext uri="{BB962C8B-B14F-4D97-AF65-F5344CB8AC3E}">
        <p14:creationId xmlns:p14="http://schemas.microsoft.com/office/powerpoint/2010/main" val="10078714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C50CB-5CB6-F1A0-23F2-8791C1BC31D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0C6CDB6-3865-3E15-FD23-45E11CB6E454}"/>
              </a:ext>
            </a:extLst>
          </p:cNvPr>
          <p:cNvSpPr>
            <a:spLocks noGrp="1"/>
          </p:cNvSpPr>
          <p:nvPr>
            <p:ph type="title"/>
          </p:nvPr>
        </p:nvSpPr>
        <p:spPr/>
        <p:txBody>
          <a:bodyPr/>
          <a:lstStyle/>
          <a:p>
            <a:r>
              <a:rPr lang="en-US" altLang="zh-CN" dirty="0">
                <a:latin typeface="HarmonyOS Sans Medium" panose="00000600000000000000" pitchFamily="2" charset="0"/>
              </a:rPr>
              <a:t>Part 1. Interpolation</a:t>
            </a:r>
            <a:endParaRPr lang="zh-CN" altLang="en-US" dirty="0">
              <a:latin typeface="HarmonyOS Sans Medium" panose="00000600000000000000" pitchFamily="2" charset="0"/>
            </a:endParaRPr>
          </a:p>
        </p:txBody>
      </p:sp>
      <p:pic>
        <p:nvPicPr>
          <p:cNvPr id="4" name="图片 3">
            <a:extLst>
              <a:ext uri="{FF2B5EF4-FFF2-40B4-BE49-F238E27FC236}">
                <a16:creationId xmlns:a16="http://schemas.microsoft.com/office/drawing/2014/main" id="{956764C1-B838-8F02-3187-7BC04F6E8576}"/>
              </a:ext>
            </a:extLst>
          </p:cNvPr>
          <p:cNvPicPr>
            <a:picLocks noChangeAspect="1"/>
          </p:cNvPicPr>
          <p:nvPr/>
        </p:nvPicPr>
        <p:blipFill>
          <a:blip r:embed="rId3"/>
          <a:stretch>
            <a:fillRect/>
          </a:stretch>
        </p:blipFill>
        <p:spPr>
          <a:xfrm>
            <a:off x="1483003" y="1294063"/>
            <a:ext cx="4127283" cy="5248442"/>
          </a:xfrm>
          <a:prstGeom prst="rect">
            <a:avLst/>
          </a:prstGeom>
        </p:spPr>
      </p:pic>
      <p:pic>
        <p:nvPicPr>
          <p:cNvPr id="7" name="图片 6">
            <a:extLst>
              <a:ext uri="{FF2B5EF4-FFF2-40B4-BE49-F238E27FC236}">
                <a16:creationId xmlns:a16="http://schemas.microsoft.com/office/drawing/2014/main" id="{7D596B6E-E68A-811E-A4F0-B14CC9AC8773}"/>
              </a:ext>
            </a:extLst>
          </p:cNvPr>
          <p:cNvPicPr>
            <a:picLocks noChangeAspect="1"/>
          </p:cNvPicPr>
          <p:nvPr/>
        </p:nvPicPr>
        <p:blipFill>
          <a:blip r:embed="rId4"/>
          <a:stretch>
            <a:fillRect/>
          </a:stretch>
        </p:blipFill>
        <p:spPr>
          <a:xfrm>
            <a:off x="5901222" y="1244601"/>
            <a:ext cx="5019760" cy="5248442"/>
          </a:xfrm>
          <a:prstGeom prst="rect">
            <a:avLst/>
          </a:prstGeom>
        </p:spPr>
      </p:pic>
    </p:spTree>
    <p:extLst>
      <p:ext uri="{BB962C8B-B14F-4D97-AF65-F5344CB8AC3E}">
        <p14:creationId xmlns:p14="http://schemas.microsoft.com/office/powerpoint/2010/main" val="3411366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7E1798-F8E8-9F19-5DAF-400D76A3BA1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F23685A-E5D4-E655-29BE-D4322AA29A77}"/>
              </a:ext>
            </a:extLst>
          </p:cNvPr>
          <p:cNvSpPr>
            <a:spLocks noGrp="1"/>
          </p:cNvSpPr>
          <p:nvPr>
            <p:ph type="title"/>
          </p:nvPr>
        </p:nvSpPr>
        <p:spPr/>
        <p:txBody>
          <a:bodyPr/>
          <a:lstStyle/>
          <a:p>
            <a:r>
              <a:rPr lang="en-US" altLang="zh-CN" dirty="0">
                <a:latin typeface="HarmonyOS Sans Medium" panose="00000600000000000000" pitchFamily="2" charset="0"/>
              </a:rPr>
              <a:t>Part 1. Interpolation</a:t>
            </a:r>
            <a:endParaRPr lang="zh-CN" altLang="en-US" dirty="0">
              <a:latin typeface="HarmonyOS Sans Medium" panose="00000600000000000000" pitchFamily="2" charset="0"/>
            </a:endParaRPr>
          </a:p>
        </p:txBody>
      </p:sp>
      <p:pic>
        <p:nvPicPr>
          <p:cNvPr id="5" name="图片 4">
            <a:extLst>
              <a:ext uri="{FF2B5EF4-FFF2-40B4-BE49-F238E27FC236}">
                <a16:creationId xmlns:a16="http://schemas.microsoft.com/office/drawing/2014/main" id="{9389B06D-B12E-1215-EB6F-FB8546B5DF72}"/>
              </a:ext>
            </a:extLst>
          </p:cNvPr>
          <p:cNvPicPr>
            <a:picLocks noChangeAspect="1"/>
          </p:cNvPicPr>
          <p:nvPr/>
        </p:nvPicPr>
        <p:blipFill>
          <a:blip r:embed="rId3"/>
          <a:stretch>
            <a:fillRect/>
          </a:stretch>
        </p:blipFill>
        <p:spPr>
          <a:xfrm>
            <a:off x="1267195" y="1395662"/>
            <a:ext cx="4584416" cy="5039895"/>
          </a:xfrm>
          <a:prstGeom prst="rect">
            <a:avLst/>
          </a:prstGeom>
        </p:spPr>
      </p:pic>
      <p:pic>
        <p:nvPicPr>
          <p:cNvPr id="8" name="图片 7">
            <a:extLst>
              <a:ext uri="{FF2B5EF4-FFF2-40B4-BE49-F238E27FC236}">
                <a16:creationId xmlns:a16="http://schemas.microsoft.com/office/drawing/2014/main" id="{52B10B95-30B9-B8FB-C2B8-503578F98696}"/>
              </a:ext>
            </a:extLst>
          </p:cNvPr>
          <p:cNvPicPr>
            <a:picLocks noChangeAspect="1"/>
          </p:cNvPicPr>
          <p:nvPr/>
        </p:nvPicPr>
        <p:blipFill>
          <a:blip r:embed="rId4"/>
          <a:stretch>
            <a:fillRect/>
          </a:stretch>
        </p:blipFill>
        <p:spPr>
          <a:xfrm>
            <a:off x="6340391" y="1331493"/>
            <a:ext cx="5156717" cy="5104064"/>
          </a:xfrm>
          <a:prstGeom prst="rect">
            <a:avLst/>
          </a:prstGeom>
        </p:spPr>
      </p:pic>
    </p:spTree>
    <p:extLst>
      <p:ext uri="{BB962C8B-B14F-4D97-AF65-F5344CB8AC3E}">
        <p14:creationId xmlns:p14="http://schemas.microsoft.com/office/powerpoint/2010/main" val="2882350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D08A1F-81D4-7B5A-81E3-3E51F588D07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33EC048-FF4E-7C32-D373-04998BE0CDAF}"/>
              </a:ext>
            </a:extLst>
          </p:cNvPr>
          <p:cNvSpPr>
            <a:spLocks noGrp="1"/>
          </p:cNvSpPr>
          <p:nvPr>
            <p:ph type="title"/>
          </p:nvPr>
        </p:nvSpPr>
        <p:spPr/>
        <p:txBody>
          <a:bodyPr>
            <a:normAutofit fontScale="90000"/>
          </a:bodyPr>
          <a:lstStyle/>
          <a:p>
            <a:r>
              <a:rPr lang="en-US" altLang="zh-CN" dirty="0">
                <a:latin typeface="HarmonyOS Sans Medium" panose="00000600000000000000" pitchFamily="2" charset="0"/>
              </a:rPr>
              <a:t>Part 1. Interpolation - IDW</a:t>
            </a:r>
            <a:endParaRPr lang="zh-CN" altLang="en-US" dirty="0">
              <a:latin typeface="HarmonyOS Sans Medium" panose="00000600000000000000" pitchFamily="2" charset="0"/>
            </a:endParaRPr>
          </a:p>
        </p:txBody>
      </p:sp>
      <p:pic>
        <p:nvPicPr>
          <p:cNvPr id="4" name="图片 3">
            <a:extLst>
              <a:ext uri="{FF2B5EF4-FFF2-40B4-BE49-F238E27FC236}">
                <a16:creationId xmlns:a16="http://schemas.microsoft.com/office/drawing/2014/main" id="{D7C240D6-7D4A-A6CB-55A6-AA7EBDA139A1}"/>
              </a:ext>
            </a:extLst>
          </p:cNvPr>
          <p:cNvPicPr>
            <a:picLocks noChangeAspect="1"/>
          </p:cNvPicPr>
          <p:nvPr/>
        </p:nvPicPr>
        <p:blipFill>
          <a:blip r:embed="rId3"/>
          <a:stretch>
            <a:fillRect/>
          </a:stretch>
        </p:blipFill>
        <p:spPr>
          <a:xfrm>
            <a:off x="1013142" y="1395663"/>
            <a:ext cx="5416414" cy="5030208"/>
          </a:xfrm>
          <a:prstGeom prst="rect">
            <a:avLst/>
          </a:prstGeom>
        </p:spPr>
      </p:pic>
      <p:sp>
        <p:nvSpPr>
          <p:cNvPr id="6" name="文本框 5">
            <a:extLst>
              <a:ext uri="{FF2B5EF4-FFF2-40B4-BE49-F238E27FC236}">
                <a16:creationId xmlns:a16="http://schemas.microsoft.com/office/drawing/2014/main" id="{F464B5F5-CE7F-BE60-9BE2-AE301BFF4D3D}"/>
              </a:ext>
            </a:extLst>
          </p:cNvPr>
          <p:cNvSpPr txBox="1"/>
          <p:nvPr/>
        </p:nvSpPr>
        <p:spPr>
          <a:xfrm>
            <a:off x="7058526" y="1524000"/>
            <a:ext cx="4251158" cy="4401205"/>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latin typeface="HarmonyOS Sans SC Medium" panose="00000600000000000000" pitchFamily="2" charset="-122"/>
                <a:ea typeface="HarmonyOS Sans SC Medium" panose="00000600000000000000" pitchFamily="2" charset="-122"/>
              </a:rPr>
              <a:t>Make</a:t>
            </a:r>
            <a:r>
              <a:rPr lang="zh-CN" altLang="en-US" sz="2000" dirty="0">
                <a:latin typeface="HarmonyOS Sans SC Medium" panose="00000600000000000000" pitchFamily="2" charset="-122"/>
                <a:ea typeface="HarmonyOS Sans SC Medium" panose="00000600000000000000" pitchFamily="2" charset="-122"/>
              </a:rPr>
              <a:t> </a:t>
            </a:r>
            <a:r>
              <a:rPr lang="en-US" altLang="zh-CN" sz="2000" dirty="0">
                <a:latin typeface="HarmonyOS Sans SC Medium" panose="00000600000000000000" pitchFamily="2" charset="-122"/>
                <a:ea typeface="HarmonyOS Sans SC Medium" panose="00000600000000000000" pitchFamily="2" charset="-122"/>
              </a:rPr>
              <a:t>sure</a:t>
            </a:r>
            <a:r>
              <a:rPr lang="zh-CN" altLang="en-US" sz="2000" dirty="0">
                <a:latin typeface="HarmonyOS Sans SC Medium" panose="00000600000000000000" pitchFamily="2" charset="-122"/>
                <a:ea typeface="HarmonyOS Sans SC Medium" panose="00000600000000000000" pitchFamily="2" charset="-122"/>
              </a:rPr>
              <a:t> </a:t>
            </a:r>
            <a:r>
              <a:rPr lang="en-US" altLang="zh-CN" sz="2000" dirty="0">
                <a:latin typeface="HarmonyOS Sans SC Medium" panose="00000600000000000000" pitchFamily="2" charset="-122"/>
                <a:ea typeface="HarmonyOS Sans SC Medium" panose="00000600000000000000" pitchFamily="2" charset="-122"/>
              </a:rPr>
              <a:t>you are interpolating on the training set.</a:t>
            </a:r>
          </a:p>
          <a:p>
            <a:pPr marL="285750" indent="-285750">
              <a:buFont typeface="Arial" panose="020B0604020202020204" pitchFamily="34" charset="0"/>
              <a:buChar char="•"/>
            </a:pPr>
            <a:endParaRPr lang="en-US" altLang="zh-CN" sz="2000" dirty="0">
              <a:latin typeface="HarmonyOS Sans SC Medium" panose="00000600000000000000" pitchFamily="2" charset="-122"/>
              <a:ea typeface="HarmonyOS Sans SC Medium" panose="00000600000000000000" pitchFamily="2" charset="-122"/>
            </a:endParaRPr>
          </a:p>
          <a:p>
            <a:pPr marL="285750" indent="-285750">
              <a:buFont typeface="Arial" panose="020B0604020202020204" pitchFamily="34" charset="0"/>
              <a:buChar char="•"/>
            </a:pPr>
            <a:r>
              <a:rPr lang="en-US" altLang="zh-CN" sz="2000" dirty="0">
                <a:latin typeface="HarmonyOS Sans SC Medium" panose="00000600000000000000" pitchFamily="2" charset="-122"/>
                <a:ea typeface="HarmonyOS Sans SC Medium" panose="00000600000000000000" pitchFamily="2" charset="-122"/>
              </a:rPr>
              <a:t>Apply both ‘IDW’ and ‘Cubic-Spline’ on 2 variables: ‘PRCP’ and ‘TAVG’</a:t>
            </a:r>
          </a:p>
          <a:p>
            <a:pPr marL="285750" indent="-285750">
              <a:buFont typeface="Arial" panose="020B0604020202020204" pitchFamily="34" charset="0"/>
              <a:buChar char="•"/>
            </a:pPr>
            <a:endParaRPr lang="en-US" altLang="zh-CN" sz="2000" dirty="0">
              <a:latin typeface="HarmonyOS Sans SC Medium" panose="00000600000000000000" pitchFamily="2" charset="-122"/>
              <a:ea typeface="HarmonyOS Sans SC Medium" panose="00000600000000000000" pitchFamily="2" charset="-122"/>
            </a:endParaRPr>
          </a:p>
          <a:p>
            <a:pPr marL="285750" indent="-285750">
              <a:buFont typeface="Arial" panose="020B0604020202020204" pitchFamily="34" charset="0"/>
              <a:buChar char="•"/>
            </a:pPr>
            <a:r>
              <a:rPr lang="en-US" altLang="zh-CN" sz="2000" b="1" i="1" dirty="0">
                <a:solidFill>
                  <a:srgbClr val="FF0000"/>
                </a:solidFill>
                <a:latin typeface="HarmonyOS Sans SC Medium" panose="00000600000000000000" pitchFamily="2" charset="-122"/>
                <a:ea typeface="HarmonyOS Sans SC Medium" panose="00000600000000000000" pitchFamily="2" charset="-122"/>
              </a:rPr>
              <a:t>Name your output layer properly!!!</a:t>
            </a:r>
          </a:p>
          <a:p>
            <a:pPr marL="285750" indent="-285750">
              <a:buFont typeface="Arial" panose="020B0604020202020204" pitchFamily="34" charset="0"/>
              <a:buChar char="•"/>
            </a:pPr>
            <a:endParaRPr lang="en-US" altLang="zh-CN" sz="2000" b="1" i="1" dirty="0">
              <a:solidFill>
                <a:srgbClr val="FF0000"/>
              </a:solidFill>
              <a:latin typeface="HarmonyOS Sans SC Medium" panose="00000600000000000000" pitchFamily="2" charset="-122"/>
              <a:ea typeface="HarmonyOS Sans SC Medium" panose="00000600000000000000" pitchFamily="2" charset="-122"/>
            </a:endParaRPr>
          </a:p>
          <a:p>
            <a:pPr marL="285750" indent="-285750">
              <a:buFont typeface="Arial" panose="020B0604020202020204" pitchFamily="34" charset="0"/>
              <a:buChar char="•"/>
            </a:pPr>
            <a:r>
              <a:rPr lang="en-US" altLang="zh-CN" sz="2000" dirty="0">
                <a:latin typeface="HarmonyOS Sans SC Medium" panose="00000600000000000000" pitchFamily="2" charset="-122"/>
                <a:ea typeface="HarmonyOS Sans SC Medium" panose="00000600000000000000" pitchFamily="2" charset="-122"/>
              </a:rPr>
              <a:t>Keep the output cell as default</a:t>
            </a:r>
          </a:p>
          <a:p>
            <a:pPr marL="285750" indent="-285750">
              <a:buFont typeface="Arial" panose="020B0604020202020204" pitchFamily="34" charset="0"/>
              <a:buChar char="•"/>
            </a:pPr>
            <a:endParaRPr lang="en-US" altLang="zh-CN" sz="2000" dirty="0">
              <a:latin typeface="HarmonyOS Sans SC Medium" panose="00000600000000000000" pitchFamily="2" charset="-122"/>
              <a:ea typeface="HarmonyOS Sans SC Medium" panose="00000600000000000000" pitchFamily="2" charset="-122"/>
            </a:endParaRPr>
          </a:p>
          <a:p>
            <a:pPr marL="285750" indent="-285750">
              <a:buFont typeface="Arial" panose="020B0604020202020204" pitchFamily="34" charset="0"/>
              <a:buChar char="•"/>
            </a:pPr>
            <a:r>
              <a:rPr lang="en-US" altLang="zh-CN" sz="2000" b="1" i="1" dirty="0">
                <a:solidFill>
                  <a:srgbClr val="FF0000"/>
                </a:solidFill>
                <a:latin typeface="HarmonyOS Sans SC Medium" panose="00000600000000000000" pitchFamily="2" charset="-122"/>
                <a:ea typeface="HarmonyOS Sans SC Medium" panose="00000600000000000000" pitchFamily="2" charset="-122"/>
              </a:rPr>
              <a:t>!!! Experiment with the power parameter in IDW!!!</a:t>
            </a:r>
          </a:p>
        </p:txBody>
      </p:sp>
    </p:spTree>
    <p:extLst>
      <p:ext uri="{BB962C8B-B14F-4D97-AF65-F5344CB8AC3E}">
        <p14:creationId xmlns:p14="http://schemas.microsoft.com/office/powerpoint/2010/main" val="1728781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D4F86-9260-60B8-AA93-BDF322C5A94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EDBECC0-8F05-8EEC-F3DE-4F3C3DEE6A0D}"/>
              </a:ext>
            </a:extLst>
          </p:cNvPr>
          <p:cNvSpPr>
            <a:spLocks noGrp="1"/>
          </p:cNvSpPr>
          <p:nvPr>
            <p:ph type="title"/>
          </p:nvPr>
        </p:nvSpPr>
        <p:spPr/>
        <p:txBody>
          <a:bodyPr>
            <a:normAutofit/>
          </a:bodyPr>
          <a:lstStyle/>
          <a:p>
            <a:r>
              <a:rPr lang="en-US" altLang="zh-CN" dirty="0">
                <a:latin typeface="HarmonyOS Sans Medium" panose="00000600000000000000" pitchFamily="2" charset="0"/>
              </a:rPr>
              <a:t>Part 1. Interpolation - CS</a:t>
            </a:r>
            <a:endParaRPr lang="zh-CN" altLang="en-US" dirty="0">
              <a:latin typeface="HarmonyOS Sans Medium" panose="00000600000000000000" pitchFamily="2" charset="0"/>
            </a:endParaRPr>
          </a:p>
        </p:txBody>
      </p:sp>
      <p:sp>
        <p:nvSpPr>
          <p:cNvPr id="6" name="文本框 5">
            <a:extLst>
              <a:ext uri="{FF2B5EF4-FFF2-40B4-BE49-F238E27FC236}">
                <a16:creationId xmlns:a16="http://schemas.microsoft.com/office/drawing/2014/main" id="{E282ED3F-E099-87F0-29DB-C50B1F51D38C}"/>
              </a:ext>
            </a:extLst>
          </p:cNvPr>
          <p:cNvSpPr txBox="1"/>
          <p:nvPr/>
        </p:nvSpPr>
        <p:spPr>
          <a:xfrm>
            <a:off x="643466" y="1610574"/>
            <a:ext cx="4251158" cy="4401205"/>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latin typeface="HarmonyOS Sans SC Medium" panose="00000600000000000000" pitchFamily="2" charset="-122"/>
                <a:ea typeface="HarmonyOS Sans SC Medium" panose="00000600000000000000" pitchFamily="2" charset="-122"/>
              </a:rPr>
              <a:t>Make</a:t>
            </a:r>
            <a:r>
              <a:rPr lang="zh-CN" altLang="en-US" sz="2000" dirty="0">
                <a:latin typeface="HarmonyOS Sans SC Medium" panose="00000600000000000000" pitchFamily="2" charset="-122"/>
                <a:ea typeface="HarmonyOS Sans SC Medium" panose="00000600000000000000" pitchFamily="2" charset="-122"/>
              </a:rPr>
              <a:t> </a:t>
            </a:r>
            <a:r>
              <a:rPr lang="en-US" altLang="zh-CN" sz="2000" dirty="0">
                <a:latin typeface="HarmonyOS Sans SC Medium" panose="00000600000000000000" pitchFamily="2" charset="-122"/>
                <a:ea typeface="HarmonyOS Sans SC Medium" panose="00000600000000000000" pitchFamily="2" charset="-122"/>
              </a:rPr>
              <a:t>sure</a:t>
            </a:r>
            <a:r>
              <a:rPr lang="zh-CN" altLang="en-US" sz="2000" dirty="0">
                <a:latin typeface="HarmonyOS Sans SC Medium" panose="00000600000000000000" pitchFamily="2" charset="-122"/>
                <a:ea typeface="HarmonyOS Sans SC Medium" panose="00000600000000000000" pitchFamily="2" charset="-122"/>
              </a:rPr>
              <a:t> </a:t>
            </a:r>
            <a:r>
              <a:rPr lang="en-US" altLang="zh-CN" sz="2000" dirty="0">
                <a:latin typeface="HarmonyOS Sans SC Medium" panose="00000600000000000000" pitchFamily="2" charset="-122"/>
                <a:ea typeface="HarmonyOS Sans SC Medium" panose="00000600000000000000" pitchFamily="2" charset="-122"/>
              </a:rPr>
              <a:t>you are interpolating on the training set.</a:t>
            </a:r>
          </a:p>
          <a:p>
            <a:pPr marL="285750" indent="-285750">
              <a:buFont typeface="Arial" panose="020B0604020202020204" pitchFamily="34" charset="0"/>
              <a:buChar char="•"/>
            </a:pPr>
            <a:endParaRPr lang="en-US" altLang="zh-CN" sz="2000" dirty="0">
              <a:latin typeface="HarmonyOS Sans SC Medium" panose="00000600000000000000" pitchFamily="2" charset="-122"/>
              <a:ea typeface="HarmonyOS Sans SC Medium" panose="00000600000000000000" pitchFamily="2" charset="-122"/>
            </a:endParaRPr>
          </a:p>
          <a:p>
            <a:pPr marL="285750" indent="-285750">
              <a:buFont typeface="Arial" panose="020B0604020202020204" pitchFamily="34" charset="0"/>
              <a:buChar char="•"/>
            </a:pPr>
            <a:r>
              <a:rPr lang="en-US" altLang="zh-CN" sz="2000" dirty="0">
                <a:latin typeface="HarmonyOS Sans SC Medium" panose="00000600000000000000" pitchFamily="2" charset="-122"/>
                <a:ea typeface="HarmonyOS Sans SC Medium" panose="00000600000000000000" pitchFamily="2" charset="-122"/>
              </a:rPr>
              <a:t>Apply both ‘IDW’ and ‘Cubic-Spline’ on 2 variables: ‘PRCP’ and ‘TAVG’</a:t>
            </a:r>
          </a:p>
          <a:p>
            <a:pPr marL="285750" indent="-285750">
              <a:buFont typeface="Arial" panose="020B0604020202020204" pitchFamily="34" charset="0"/>
              <a:buChar char="•"/>
            </a:pPr>
            <a:endParaRPr lang="en-US" altLang="zh-CN" sz="2000" dirty="0">
              <a:latin typeface="HarmonyOS Sans SC Medium" panose="00000600000000000000" pitchFamily="2" charset="-122"/>
              <a:ea typeface="HarmonyOS Sans SC Medium" panose="00000600000000000000" pitchFamily="2" charset="-122"/>
            </a:endParaRPr>
          </a:p>
          <a:p>
            <a:pPr marL="285750" indent="-285750">
              <a:buFont typeface="Arial" panose="020B0604020202020204" pitchFamily="34" charset="0"/>
              <a:buChar char="•"/>
            </a:pPr>
            <a:r>
              <a:rPr lang="en-US" altLang="zh-CN" sz="2000" b="1" i="1" dirty="0">
                <a:solidFill>
                  <a:srgbClr val="FF0000"/>
                </a:solidFill>
                <a:latin typeface="HarmonyOS Sans SC Medium" panose="00000600000000000000" pitchFamily="2" charset="-122"/>
                <a:ea typeface="HarmonyOS Sans SC Medium" panose="00000600000000000000" pitchFamily="2" charset="-122"/>
              </a:rPr>
              <a:t>Name your output layer properly!!!</a:t>
            </a:r>
          </a:p>
          <a:p>
            <a:pPr marL="285750" indent="-285750">
              <a:buFont typeface="Arial" panose="020B0604020202020204" pitchFamily="34" charset="0"/>
              <a:buChar char="•"/>
            </a:pPr>
            <a:endParaRPr lang="en-US" altLang="zh-CN" sz="2000" b="1" i="1" dirty="0">
              <a:solidFill>
                <a:srgbClr val="FF0000"/>
              </a:solidFill>
              <a:latin typeface="HarmonyOS Sans SC Medium" panose="00000600000000000000" pitchFamily="2" charset="-122"/>
              <a:ea typeface="HarmonyOS Sans SC Medium" panose="00000600000000000000" pitchFamily="2" charset="-122"/>
            </a:endParaRPr>
          </a:p>
          <a:p>
            <a:pPr marL="285750" indent="-285750">
              <a:buFont typeface="Arial" panose="020B0604020202020204" pitchFamily="34" charset="0"/>
              <a:buChar char="•"/>
            </a:pPr>
            <a:r>
              <a:rPr lang="en-US" altLang="zh-CN" sz="2000" dirty="0">
                <a:latin typeface="HarmonyOS Sans SC Medium" panose="00000600000000000000" pitchFamily="2" charset="-122"/>
                <a:ea typeface="HarmonyOS Sans SC Medium" panose="00000600000000000000" pitchFamily="2" charset="-122"/>
              </a:rPr>
              <a:t>Keep the output cell as default</a:t>
            </a:r>
          </a:p>
          <a:p>
            <a:pPr marL="285750" indent="-285750">
              <a:buFont typeface="Arial" panose="020B0604020202020204" pitchFamily="34" charset="0"/>
              <a:buChar char="•"/>
            </a:pPr>
            <a:endParaRPr lang="en-US" altLang="zh-CN" sz="2000" dirty="0">
              <a:latin typeface="HarmonyOS Sans SC Medium" panose="00000600000000000000" pitchFamily="2" charset="-122"/>
              <a:ea typeface="HarmonyOS Sans SC Medium" panose="00000600000000000000" pitchFamily="2" charset="-122"/>
            </a:endParaRPr>
          </a:p>
          <a:p>
            <a:pPr marL="285750" indent="-285750">
              <a:buFont typeface="Arial" panose="020B0604020202020204" pitchFamily="34" charset="0"/>
              <a:buChar char="•"/>
            </a:pPr>
            <a:r>
              <a:rPr lang="en-US" altLang="zh-CN" sz="2000" b="1" i="1" dirty="0">
                <a:solidFill>
                  <a:srgbClr val="FF0000"/>
                </a:solidFill>
                <a:latin typeface="HarmonyOS Sans SC Medium" panose="00000600000000000000" pitchFamily="2" charset="-122"/>
                <a:ea typeface="HarmonyOS Sans SC Medium" panose="00000600000000000000" pitchFamily="2" charset="-122"/>
              </a:rPr>
              <a:t>!!! Experiment with the Spline Type in Cubic-Spline!!!</a:t>
            </a:r>
          </a:p>
        </p:txBody>
      </p:sp>
      <p:pic>
        <p:nvPicPr>
          <p:cNvPr id="5" name="图片 4">
            <a:extLst>
              <a:ext uri="{FF2B5EF4-FFF2-40B4-BE49-F238E27FC236}">
                <a16:creationId xmlns:a16="http://schemas.microsoft.com/office/drawing/2014/main" id="{C04B25EB-D931-732E-04F0-040E9DF04EA5}"/>
              </a:ext>
            </a:extLst>
          </p:cNvPr>
          <p:cNvPicPr>
            <a:picLocks noChangeAspect="1"/>
          </p:cNvPicPr>
          <p:nvPr/>
        </p:nvPicPr>
        <p:blipFill>
          <a:blip r:embed="rId3"/>
          <a:stretch>
            <a:fillRect/>
          </a:stretch>
        </p:blipFill>
        <p:spPr>
          <a:xfrm>
            <a:off x="5677692" y="1433095"/>
            <a:ext cx="5307013" cy="4928608"/>
          </a:xfrm>
          <a:prstGeom prst="rect">
            <a:avLst/>
          </a:prstGeom>
        </p:spPr>
      </p:pic>
    </p:spTree>
    <p:extLst>
      <p:ext uri="{BB962C8B-B14F-4D97-AF65-F5344CB8AC3E}">
        <p14:creationId xmlns:p14="http://schemas.microsoft.com/office/powerpoint/2010/main" val="2346584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65D095-F008-94DF-D535-1EF354C2F301}"/>
              </a:ext>
            </a:extLst>
          </p:cNvPr>
          <p:cNvSpPr>
            <a:spLocks noGrp="1"/>
          </p:cNvSpPr>
          <p:nvPr>
            <p:ph type="title"/>
          </p:nvPr>
        </p:nvSpPr>
        <p:spPr>
          <a:xfrm>
            <a:off x="643466" y="101601"/>
            <a:ext cx="8211776" cy="1143000"/>
          </a:xfrm>
        </p:spPr>
        <p:txBody>
          <a:bodyPr>
            <a:noAutofit/>
          </a:bodyPr>
          <a:lstStyle/>
          <a:p>
            <a:r>
              <a:rPr lang="en-US" altLang="zh-CN" sz="4400" dirty="0">
                <a:latin typeface="HarmonyOS Sans Medium" panose="00000600000000000000" pitchFamily="2" charset="0"/>
              </a:rPr>
              <a:t>Part 1. Extract Values</a:t>
            </a:r>
            <a:endParaRPr lang="zh-CN" altLang="en-US" sz="4400" dirty="0"/>
          </a:p>
        </p:txBody>
      </p:sp>
      <p:pic>
        <p:nvPicPr>
          <p:cNvPr id="5" name="内容占位符 4">
            <a:extLst>
              <a:ext uri="{FF2B5EF4-FFF2-40B4-BE49-F238E27FC236}">
                <a16:creationId xmlns:a16="http://schemas.microsoft.com/office/drawing/2014/main" id="{7757796F-4B76-0EB0-AD0B-E775676E0446}"/>
              </a:ext>
            </a:extLst>
          </p:cNvPr>
          <p:cNvPicPr>
            <a:picLocks noGrp="1" noChangeAspect="1"/>
          </p:cNvPicPr>
          <p:nvPr>
            <p:ph idx="1"/>
          </p:nvPr>
        </p:nvPicPr>
        <p:blipFill>
          <a:blip r:embed="rId3"/>
          <a:stretch>
            <a:fillRect/>
          </a:stretch>
        </p:blipFill>
        <p:spPr>
          <a:xfrm>
            <a:off x="6546064" y="1575802"/>
            <a:ext cx="5003367" cy="4646613"/>
          </a:xfrm>
        </p:spPr>
      </p:pic>
      <p:pic>
        <p:nvPicPr>
          <p:cNvPr id="7" name="图片 6">
            <a:extLst>
              <a:ext uri="{FF2B5EF4-FFF2-40B4-BE49-F238E27FC236}">
                <a16:creationId xmlns:a16="http://schemas.microsoft.com/office/drawing/2014/main" id="{3DC240F5-B282-1915-BA91-C0D9B37A1378}"/>
              </a:ext>
            </a:extLst>
          </p:cNvPr>
          <p:cNvPicPr>
            <a:picLocks noChangeAspect="1"/>
          </p:cNvPicPr>
          <p:nvPr/>
        </p:nvPicPr>
        <p:blipFill>
          <a:blip r:embed="rId4"/>
          <a:stretch>
            <a:fillRect/>
          </a:stretch>
        </p:blipFill>
        <p:spPr>
          <a:xfrm>
            <a:off x="1736611" y="1575801"/>
            <a:ext cx="3529010" cy="4646613"/>
          </a:xfrm>
          <a:prstGeom prst="rect">
            <a:avLst/>
          </a:prstGeom>
        </p:spPr>
      </p:pic>
    </p:spTree>
    <p:extLst>
      <p:ext uri="{BB962C8B-B14F-4D97-AF65-F5344CB8AC3E}">
        <p14:creationId xmlns:p14="http://schemas.microsoft.com/office/powerpoint/2010/main" val="26290978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C6D06-23A6-93A3-C0BC-4BBECDCCD07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BDD34F6-2C90-CA1B-2C0E-7C4A4A38FD32}"/>
              </a:ext>
            </a:extLst>
          </p:cNvPr>
          <p:cNvSpPr>
            <a:spLocks noGrp="1"/>
          </p:cNvSpPr>
          <p:nvPr>
            <p:ph type="title"/>
          </p:nvPr>
        </p:nvSpPr>
        <p:spPr/>
        <p:txBody>
          <a:bodyPr/>
          <a:lstStyle/>
          <a:p>
            <a:r>
              <a:rPr lang="en-US" altLang="zh-CN" dirty="0">
                <a:latin typeface="HarmonyOS Sans Medium" panose="00000600000000000000" pitchFamily="2" charset="0"/>
              </a:rPr>
              <a:t>Part 1. Calculate RMSE</a:t>
            </a:r>
            <a:endParaRPr lang="zh-CN" altLang="en-US" dirty="0"/>
          </a:p>
        </p:txBody>
      </p:sp>
      <p:pic>
        <p:nvPicPr>
          <p:cNvPr id="8" name="内容占位符 7">
            <a:extLst>
              <a:ext uri="{FF2B5EF4-FFF2-40B4-BE49-F238E27FC236}">
                <a16:creationId xmlns:a16="http://schemas.microsoft.com/office/drawing/2014/main" id="{8876D7CF-348F-F54D-1B07-71B834EED552}"/>
              </a:ext>
            </a:extLst>
          </p:cNvPr>
          <p:cNvPicPr>
            <a:picLocks noGrp="1" noChangeAspect="1"/>
          </p:cNvPicPr>
          <p:nvPr>
            <p:ph idx="1"/>
          </p:nvPr>
        </p:nvPicPr>
        <p:blipFill>
          <a:blip r:embed="rId3"/>
          <a:stretch>
            <a:fillRect/>
          </a:stretch>
        </p:blipFill>
        <p:spPr>
          <a:xfrm>
            <a:off x="1110604" y="1442119"/>
            <a:ext cx="3921269" cy="4948184"/>
          </a:xfrm>
        </p:spPr>
      </p:pic>
      <p:pic>
        <p:nvPicPr>
          <p:cNvPr id="12" name="图片 11">
            <a:extLst>
              <a:ext uri="{FF2B5EF4-FFF2-40B4-BE49-F238E27FC236}">
                <a16:creationId xmlns:a16="http://schemas.microsoft.com/office/drawing/2014/main" id="{75574469-FE99-CC2D-CA38-DBA044EEC902}"/>
              </a:ext>
            </a:extLst>
          </p:cNvPr>
          <p:cNvPicPr>
            <a:picLocks noChangeAspect="1"/>
          </p:cNvPicPr>
          <p:nvPr/>
        </p:nvPicPr>
        <p:blipFill>
          <a:blip r:embed="rId4"/>
          <a:stretch>
            <a:fillRect/>
          </a:stretch>
        </p:blipFill>
        <p:spPr>
          <a:xfrm>
            <a:off x="6726911" y="1440066"/>
            <a:ext cx="3392587" cy="4948185"/>
          </a:xfrm>
          <a:prstGeom prst="rect">
            <a:avLst/>
          </a:prstGeom>
        </p:spPr>
      </p:pic>
    </p:spTree>
    <p:extLst>
      <p:ext uri="{BB962C8B-B14F-4D97-AF65-F5344CB8AC3E}">
        <p14:creationId xmlns:p14="http://schemas.microsoft.com/office/powerpoint/2010/main" val="1573889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56E72A-3E14-1887-EABC-C7EBFBCCC2D7}"/>
              </a:ext>
            </a:extLst>
          </p:cNvPr>
          <p:cNvSpPr>
            <a:spLocks noGrp="1"/>
          </p:cNvSpPr>
          <p:nvPr>
            <p:ph type="title"/>
          </p:nvPr>
        </p:nvSpPr>
        <p:spPr/>
        <p:txBody>
          <a:bodyPr/>
          <a:lstStyle/>
          <a:p>
            <a:r>
              <a:rPr lang="en-US" altLang="zh-CN" dirty="0"/>
              <a:t>Interpolation</a:t>
            </a:r>
            <a:endParaRPr lang="zh-CN" altLang="en-US" dirty="0"/>
          </a:p>
        </p:txBody>
      </p:sp>
      <p:pic>
        <p:nvPicPr>
          <p:cNvPr id="5" name="内容占位符 4" descr="图表, 雷达图&#10;&#10;描述已自动生成">
            <a:extLst>
              <a:ext uri="{FF2B5EF4-FFF2-40B4-BE49-F238E27FC236}">
                <a16:creationId xmlns:a16="http://schemas.microsoft.com/office/drawing/2014/main" id="{750B8D25-5FC8-B15F-6AC4-245F43A6A033}"/>
              </a:ext>
            </a:extLst>
          </p:cNvPr>
          <p:cNvPicPr>
            <a:picLocks noGrp="1" noChangeAspect="1"/>
          </p:cNvPicPr>
          <p:nvPr>
            <p:ph idx="1"/>
          </p:nvPr>
        </p:nvPicPr>
        <p:blipFill>
          <a:blip r:embed="rId3"/>
          <a:stretch>
            <a:fillRect/>
          </a:stretch>
        </p:blipFill>
        <p:spPr>
          <a:xfrm>
            <a:off x="3124571" y="1847301"/>
            <a:ext cx="5942857" cy="3911111"/>
          </a:xfrm>
        </p:spPr>
      </p:pic>
      <p:sp>
        <p:nvSpPr>
          <p:cNvPr id="6" name="文本框 5">
            <a:extLst>
              <a:ext uri="{FF2B5EF4-FFF2-40B4-BE49-F238E27FC236}">
                <a16:creationId xmlns:a16="http://schemas.microsoft.com/office/drawing/2014/main" id="{D99BA5C2-DBD4-ED8F-9D6F-5AF3AA21D680}"/>
              </a:ext>
            </a:extLst>
          </p:cNvPr>
          <p:cNvSpPr txBox="1"/>
          <p:nvPr/>
        </p:nvSpPr>
        <p:spPr>
          <a:xfrm>
            <a:off x="497541" y="2894915"/>
            <a:ext cx="2989730" cy="1815882"/>
          </a:xfrm>
          <a:prstGeom prst="rect">
            <a:avLst/>
          </a:prstGeom>
          <a:noFill/>
        </p:spPr>
        <p:txBody>
          <a:bodyPr wrap="square" rtlCol="0">
            <a:spAutoFit/>
          </a:bodyPr>
          <a:lstStyle/>
          <a:p>
            <a:r>
              <a:rPr lang="en-US" altLang="zh-CN" sz="2800" dirty="0">
                <a:latin typeface="HarmonyOS Sans SC Medium" panose="00000600000000000000" pitchFamily="2" charset="-122"/>
                <a:ea typeface="HarmonyOS Sans SC Medium" panose="00000600000000000000" pitchFamily="2" charset="-122"/>
              </a:rPr>
              <a:t>From </a:t>
            </a:r>
            <a:r>
              <a:rPr lang="en-US" altLang="zh-CN" sz="2800" dirty="0">
                <a:solidFill>
                  <a:srgbClr val="FF0000"/>
                </a:solidFill>
                <a:latin typeface="HarmonyOS Sans SC Medium" panose="00000600000000000000" pitchFamily="2" charset="-122"/>
                <a:ea typeface="HarmonyOS Sans SC Medium" panose="00000600000000000000" pitchFamily="2" charset="-122"/>
              </a:rPr>
              <a:t>known</a:t>
            </a:r>
            <a:r>
              <a:rPr lang="en-US" altLang="zh-CN" sz="2800" dirty="0">
                <a:latin typeface="HarmonyOS Sans SC Medium" panose="00000600000000000000" pitchFamily="2" charset="-122"/>
                <a:ea typeface="HarmonyOS Sans SC Medium" panose="00000600000000000000" pitchFamily="2" charset="-122"/>
              </a:rPr>
              <a:t> points to predict </a:t>
            </a:r>
            <a:r>
              <a:rPr lang="en-US" altLang="zh-CN" sz="2800" dirty="0">
                <a:solidFill>
                  <a:schemeClr val="accent6">
                    <a:lumMod val="75000"/>
                  </a:schemeClr>
                </a:solidFill>
                <a:latin typeface="HarmonyOS Sans SC Medium" panose="00000600000000000000" pitchFamily="2" charset="-122"/>
                <a:ea typeface="HarmonyOS Sans SC Medium" panose="00000600000000000000" pitchFamily="2" charset="-122"/>
              </a:rPr>
              <a:t>unknown</a:t>
            </a:r>
            <a:r>
              <a:rPr lang="en-US" altLang="zh-CN" sz="2800" dirty="0">
                <a:latin typeface="HarmonyOS Sans SC Medium" panose="00000600000000000000" pitchFamily="2" charset="-122"/>
                <a:ea typeface="HarmonyOS Sans SC Medium" panose="00000600000000000000" pitchFamily="2" charset="-122"/>
              </a:rPr>
              <a:t> points’ values.</a:t>
            </a:r>
            <a:endParaRPr lang="zh-CN" altLang="en-US" sz="2800" dirty="0">
              <a:latin typeface="HarmonyOS Sans SC Medium" panose="00000600000000000000" pitchFamily="2" charset="-122"/>
              <a:ea typeface="HarmonyOS Sans SC Medium" panose="00000600000000000000" pitchFamily="2" charset="-122"/>
            </a:endParaRPr>
          </a:p>
        </p:txBody>
      </p:sp>
      <p:sp>
        <p:nvSpPr>
          <p:cNvPr id="7" name="文本框 6">
            <a:extLst>
              <a:ext uri="{FF2B5EF4-FFF2-40B4-BE49-F238E27FC236}">
                <a16:creationId xmlns:a16="http://schemas.microsoft.com/office/drawing/2014/main" id="{B95224D0-E604-90F1-51EC-D2E69E5BAF37}"/>
              </a:ext>
            </a:extLst>
          </p:cNvPr>
          <p:cNvSpPr txBox="1"/>
          <p:nvPr/>
        </p:nvSpPr>
        <p:spPr>
          <a:xfrm>
            <a:off x="9261987" y="3572023"/>
            <a:ext cx="2389239" cy="461665"/>
          </a:xfrm>
          <a:prstGeom prst="rect">
            <a:avLst/>
          </a:prstGeom>
          <a:noFill/>
        </p:spPr>
        <p:txBody>
          <a:bodyPr wrap="square" rtlCol="0">
            <a:spAutoFit/>
          </a:bodyPr>
          <a:lstStyle/>
          <a:p>
            <a:r>
              <a:rPr lang="en-US" altLang="zh-CN" sz="2400" dirty="0">
                <a:latin typeface="HarmonyOS Sans SC Medium" panose="00000600000000000000" pitchFamily="2" charset="-122"/>
                <a:ea typeface="HarmonyOS Sans SC Medium" panose="00000600000000000000" pitchFamily="2" charset="-122"/>
              </a:rPr>
              <a:t>Use case?</a:t>
            </a:r>
            <a:endParaRPr lang="zh-CN" altLang="en-US" sz="2400" dirty="0">
              <a:latin typeface="HarmonyOS Sans SC Medium" panose="00000600000000000000" pitchFamily="2" charset="-122"/>
              <a:ea typeface="HarmonyOS Sans SC Medium" panose="00000600000000000000" pitchFamily="2" charset="-122"/>
            </a:endParaRPr>
          </a:p>
        </p:txBody>
      </p:sp>
    </p:spTree>
    <p:extLst>
      <p:ext uri="{BB962C8B-B14F-4D97-AF65-F5344CB8AC3E}">
        <p14:creationId xmlns:p14="http://schemas.microsoft.com/office/powerpoint/2010/main" val="4124267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0AEA0-44A4-356D-C524-BE9C4D340B19}"/>
              </a:ext>
            </a:extLst>
          </p:cNvPr>
          <p:cNvSpPr>
            <a:spLocks noGrp="1"/>
          </p:cNvSpPr>
          <p:nvPr>
            <p:ph type="title"/>
          </p:nvPr>
        </p:nvSpPr>
        <p:spPr/>
        <p:txBody>
          <a:bodyPr/>
          <a:lstStyle/>
          <a:p>
            <a:r>
              <a:rPr lang="en-US" altLang="zh-CN" dirty="0">
                <a:latin typeface="HarmonyOS Sans Medium" panose="00000600000000000000" pitchFamily="2" charset="0"/>
              </a:rPr>
              <a:t>Part 1. RMSE Statistics</a:t>
            </a:r>
            <a:endParaRPr lang="zh-CN" altLang="en-US" dirty="0"/>
          </a:p>
        </p:txBody>
      </p:sp>
      <p:pic>
        <p:nvPicPr>
          <p:cNvPr id="9" name="图片 8">
            <a:extLst>
              <a:ext uri="{FF2B5EF4-FFF2-40B4-BE49-F238E27FC236}">
                <a16:creationId xmlns:a16="http://schemas.microsoft.com/office/drawing/2014/main" id="{B898DCE3-3A61-883E-9601-79FEDC25E5C9}"/>
              </a:ext>
            </a:extLst>
          </p:cNvPr>
          <p:cNvPicPr>
            <a:picLocks noChangeAspect="1"/>
          </p:cNvPicPr>
          <p:nvPr/>
        </p:nvPicPr>
        <p:blipFill>
          <a:blip r:embed="rId3"/>
          <a:stretch>
            <a:fillRect/>
          </a:stretch>
        </p:blipFill>
        <p:spPr>
          <a:xfrm>
            <a:off x="5045677" y="1602297"/>
            <a:ext cx="6895304" cy="4572235"/>
          </a:xfrm>
          <a:prstGeom prst="rect">
            <a:avLst/>
          </a:prstGeom>
        </p:spPr>
      </p:pic>
      <p:sp>
        <p:nvSpPr>
          <p:cNvPr id="11" name="内容占位符 10">
            <a:extLst>
              <a:ext uri="{FF2B5EF4-FFF2-40B4-BE49-F238E27FC236}">
                <a16:creationId xmlns:a16="http://schemas.microsoft.com/office/drawing/2014/main" id="{ECF053D0-C9E7-1880-C417-96B54A6ECB32}"/>
              </a:ext>
            </a:extLst>
          </p:cNvPr>
          <p:cNvSpPr>
            <a:spLocks noGrp="1"/>
          </p:cNvSpPr>
          <p:nvPr>
            <p:ph idx="1"/>
          </p:nvPr>
        </p:nvSpPr>
        <p:spPr/>
        <p:txBody>
          <a:bodyPr/>
          <a:lstStyle/>
          <a:p>
            <a:endParaRPr lang="zh-CN" altLang="en-US"/>
          </a:p>
        </p:txBody>
      </p:sp>
      <p:pic>
        <p:nvPicPr>
          <p:cNvPr id="13" name="图片 12">
            <a:extLst>
              <a:ext uri="{FF2B5EF4-FFF2-40B4-BE49-F238E27FC236}">
                <a16:creationId xmlns:a16="http://schemas.microsoft.com/office/drawing/2014/main" id="{D36ED137-886F-4379-2C4E-C33CC832D828}"/>
              </a:ext>
            </a:extLst>
          </p:cNvPr>
          <p:cNvPicPr>
            <a:picLocks noChangeAspect="1"/>
          </p:cNvPicPr>
          <p:nvPr/>
        </p:nvPicPr>
        <p:blipFill>
          <a:blip r:embed="rId4"/>
          <a:stretch>
            <a:fillRect/>
          </a:stretch>
        </p:blipFill>
        <p:spPr>
          <a:xfrm>
            <a:off x="878210" y="1548109"/>
            <a:ext cx="3708591" cy="4756394"/>
          </a:xfrm>
          <a:prstGeom prst="rect">
            <a:avLst/>
          </a:prstGeom>
        </p:spPr>
      </p:pic>
    </p:spTree>
    <p:extLst>
      <p:ext uri="{BB962C8B-B14F-4D97-AF65-F5344CB8AC3E}">
        <p14:creationId xmlns:p14="http://schemas.microsoft.com/office/powerpoint/2010/main" val="7950821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3CD531-B55F-8E89-A0BF-4B09B601178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89EF921-E5E7-9D07-3949-2BEF39D8C6C7}"/>
              </a:ext>
            </a:extLst>
          </p:cNvPr>
          <p:cNvSpPr>
            <a:spLocks noGrp="1"/>
          </p:cNvSpPr>
          <p:nvPr>
            <p:ph type="title"/>
          </p:nvPr>
        </p:nvSpPr>
        <p:spPr/>
        <p:txBody>
          <a:bodyPr/>
          <a:lstStyle/>
          <a:p>
            <a:r>
              <a:rPr lang="en-US" altLang="zh-CN" dirty="0">
                <a:latin typeface="HarmonyOS Sans Medium" panose="00000600000000000000" pitchFamily="2" charset="0"/>
              </a:rPr>
              <a:t>Part1.Tasks</a:t>
            </a:r>
            <a:endParaRPr lang="zh-CN" altLang="en-US" dirty="0">
              <a:latin typeface="HarmonyOS Sans Medium" panose="00000600000000000000" pitchFamily="2" charset="0"/>
            </a:endParaRPr>
          </a:p>
        </p:txBody>
      </p:sp>
      <p:sp>
        <p:nvSpPr>
          <p:cNvPr id="3" name="内容占位符 2">
            <a:extLst>
              <a:ext uri="{FF2B5EF4-FFF2-40B4-BE49-F238E27FC236}">
                <a16:creationId xmlns:a16="http://schemas.microsoft.com/office/drawing/2014/main" id="{1E28A9DA-EF38-0623-3FE5-C189839B7E43}"/>
              </a:ext>
            </a:extLst>
          </p:cNvPr>
          <p:cNvSpPr>
            <a:spLocks noGrp="1"/>
          </p:cNvSpPr>
          <p:nvPr>
            <p:ph idx="1"/>
          </p:nvPr>
        </p:nvSpPr>
        <p:spPr>
          <a:xfrm>
            <a:off x="374073" y="1392381"/>
            <a:ext cx="11429999" cy="5070763"/>
          </a:xfrm>
        </p:spPr>
        <p:txBody>
          <a:bodyPr>
            <a:normAutofit fontScale="77500" lnSpcReduction="20000"/>
          </a:bodyPr>
          <a:lstStyle/>
          <a:p>
            <a:pPr marL="457200" indent="-457200">
              <a:buFont typeface="Arial" panose="020B0604020202020204" pitchFamily="34" charset="0"/>
              <a:buChar char="•"/>
            </a:pPr>
            <a:r>
              <a:rPr lang="en-US" altLang="zh-CN" dirty="0">
                <a:solidFill>
                  <a:schemeClr val="tx1"/>
                </a:solidFill>
                <a:latin typeface="HarmonyOS Sans Medium" panose="00000600000000000000" pitchFamily="2" charset="0"/>
              </a:rPr>
              <a:t>Load </a:t>
            </a:r>
            <a:r>
              <a:rPr lang="en-US" altLang="zh-CN" dirty="0">
                <a:solidFill>
                  <a:schemeClr val="accent3">
                    <a:lumMod val="75000"/>
                  </a:schemeClr>
                </a:solidFill>
                <a:latin typeface="HarmonyOS Sans Medium" panose="00000600000000000000" pitchFamily="2" charset="0"/>
              </a:rPr>
              <a:t>Climate Station Point </a:t>
            </a:r>
            <a:r>
              <a:rPr lang="en-US" altLang="zh-CN" dirty="0">
                <a:solidFill>
                  <a:schemeClr val="tx1"/>
                </a:solidFill>
                <a:latin typeface="HarmonyOS Sans Medium" panose="00000600000000000000" pitchFamily="2" charset="0"/>
              </a:rPr>
              <a:t>data and split into </a:t>
            </a:r>
            <a:r>
              <a:rPr lang="en-US" altLang="zh-CN" dirty="0">
                <a:solidFill>
                  <a:srgbClr val="00B0F0"/>
                </a:solidFill>
                <a:latin typeface="HarmonyOS Sans Medium" panose="00000600000000000000" pitchFamily="2" charset="0"/>
              </a:rPr>
              <a:t>Training</a:t>
            </a:r>
            <a:r>
              <a:rPr lang="en-US" altLang="zh-CN" dirty="0">
                <a:solidFill>
                  <a:schemeClr val="tx1"/>
                </a:solidFill>
                <a:latin typeface="HarmonyOS Sans Medium" panose="00000600000000000000" pitchFamily="2" charset="0"/>
              </a:rPr>
              <a:t> and </a:t>
            </a:r>
            <a:r>
              <a:rPr lang="en-US" altLang="zh-CN" dirty="0">
                <a:solidFill>
                  <a:srgbClr val="FFC000"/>
                </a:solidFill>
                <a:latin typeface="HarmonyOS Sans Medium" panose="00000600000000000000" pitchFamily="2" charset="0"/>
              </a:rPr>
              <a:t>Evaluating</a:t>
            </a:r>
            <a:r>
              <a:rPr lang="en-US" altLang="zh-CN" dirty="0">
                <a:solidFill>
                  <a:schemeClr val="tx1"/>
                </a:solidFill>
                <a:latin typeface="HarmonyOS Sans Medium" panose="00000600000000000000" pitchFamily="2" charset="0"/>
              </a:rPr>
              <a:t> sets.</a:t>
            </a:r>
          </a:p>
          <a:p>
            <a:pPr marL="457200" indent="-457200">
              <a:buFont typeface="Arial" panose="020B0604020202020204" pitchFamily="34" charset="0"/>
              <a:buChar char="•"/>
            </a:pPr>
            <a:endParaRPr lang="en-US" altLang="zh-CN" dirty="0">
              <a:solidFill>
                <a:schemeClr val="tx1"/>
              </a:solidFill>
              <a:latin typeface="HarmonyOS Sans Medium" panose="00000600000000000000" pitchFamily="2" charset="0"/>
            </a:endParaRPr>
          </a:p>
          <a:p>
            <a:pPr marL="457200" indent="-457200">
              <a:buFont typeface="Arial" panose="020B0604020202020204" pitchFamily="34" charset="0"/>
              <a:buChar char="•"/>
            </a:pPr>
            <a:r>
              <a:rPr lang="en-US" altLang="zh-CN" dirty="0">
                <a:solidFill>
                  <a:schemeClr val="tx1"/>
                </a:solidFill>
                <a:latin typeface="HarmonyOS Sans Medium" panose="00000600000000000000" pitchFamily="2" charset="0"/>
              </a:rPr>
              <a:t>Apply interpolation algorithms on </a:t>
            </a:r>
            <a:r>
              <a:rPr lang="en-US" altLang="zh-CN" dirty="0">
                <a:solidFill>
                  <a:srgbClr val="00B0F0"/>
                </a:solidFill>
                <a:latin typeface="HarmonyOS Sans Medium" panose="00000600000000000000" pitchFamily="2" charset="0"/>
              </a:rPr>
              <a:t>training</a:t>
            </a:r>
            <a:r>
              <a:rPr lang="en-US" altLang="zh-CN" dirty="0">
                <a:solidFill>
                  <a:schemeClr val="tx1"/>
                </a:solidFill>
                <a:latin typeface="HarmonyOS Sans Medium" panose="00000600000000000000" pitchFamily="2" charset="0"/>
              </a:rPr>
              <a:t> set.</a:t>
            </a:r>
          </a:p>
          <a:p>
            <a:pPr marL="914400" lvl="1" indent="-457200">
              <a:buFont typeface="Arial" panose="020B0604020202020204" pitchFamily="34" charset="0"/>
              <a:buChar char="•"/>
            </a:pPr>
            <a:r>
              <a:rPr lang="en-US" altLang="zh-CN" dirty="0">
                <a:solidFill>
                  <a:schemeClr val="tx1"/>
                </a:solidFill>
                <a:latin typeface="HarmonyOS Sans Medium" panose="00000600000000000000" pitchFamily="2" charset="0"/>
              </a:rPr>
              <a:t>IDW</a:t>
            </a:r>
          </a:p>
          <a:p>
            <a:pPr marL="914400" lvl="1" indent="-457200">
              <a:buFont typeface="Arial" panose="020B0604020202020204" pitchFamily="34" charset="0"/>
              <a:buChar char="•"/>
            </a:pPr>
            <a:r>
              <a:rPr lang="en-US" altLang="zh-CN" dirty="0">
                <a:solidFill>
                  <a:schemeClr val="tx1"/>
                </a:solidFill>
                <a:latin typeface="HarmonyOS Sans Medium" panose="00000600000000000000" pitchFamily="2" charset="0"/>
              </a:rPr>
              <a:t>Cubic-Spline</a:t>
            </a:r>
          </a:p>
          <a:p>
            <a:pPr marL="914400" lvl="1" indent="-457200">
              <a:buFont typeface="Arial" panose="020B0604020202020204" pitchFamily="34" charset="0"/>
              <a:buChar char="•"/>
            </a:pPr>
            <a:endParaRPr lang="en-US" altLang="zh-CN" dirty="0">
              <a:solidFill>
                <a:schemeClr val="tx1"/>
              </a:solidFill>
              <a:latin typeface="HarmonyOS Sans Medium" panose="00000600000000000000" pitchFamily="2" charset="0"/>
            </a:endParaRPr>
          </a:p>
          <a:p>
            <a:pPr marL="457200" indent="-457200">
              <a:buFont typeface="Arial" panose="020B0604020202020204" pitchFamily="34" charset="0"/>
              <a:buChar char="•"/>
            </a:pPr>
            <a:r>
              <a:rPr lang="en-US" altLang="zh-CN" dirty="0">
                <a:solidFill>
                  <a:schemeClr val="tx1"/>
                </a:solidFill>
                <a:latin typeface="HarmonyOS Sans Medium" panose="00000600000000000000" pitchFamily="2" charset="0"/>
              </a:rPr>
              <a:t>Extract values from the interpolated layer onto the </a:t>
            </a:r>
            <a:r>
              <a:rPr lang="en-US" altLang="zh-CN" dirty="0">
                <a:solidFill>
                  <a:srgbClr val="FFC000"/>
                </a:solidFill>
                <a:latin typeface="HarmonyOS Sans Medium" panose="00000600000000000000" pitchFamily="2" charset="0"/>
              </a:rPr>
              <a:t>evaluating</a:t>
            </a:r>
            <a:r>
              <a:rPr lang="en-US" altLang="zh-CN" dirty="0">
                <a:solidFill>
                  <a:schemeClr val="tx1"/>
                </a:solidFill>
                <a:latin typeface="HarmonyOS Sans Medium" panose="00000600000000000000" pitchFamily="2" charset="0"/>
              </a:rPr>
              <a:t> points.</a:t>
            </a:r>
          </a:p>
          <a:p>
            <a:pPr marL="457200" indent="-457200">
              <a:buFont typeface="Arial" panose="020B0604020202020204" pitchFamily="34" charset="0"/>
              <a:buChar char="•"/>
            </a:pPr>
            <a:endParaRPr lang="en-US" altLang="zh-CN" dirty="0">
              <a:solidFill>
                <a:schemeClr val="tx1"/>
              </a:solidFill>
              <a:latin typeface="HarmonyOS Sans Medium" panose="00000600000000000000" pitchFamily="2" charset="0"/>
            </a:endParaRPr>
          </a:p>
          <a:p>
            <a:pPr marL="457200" indent="-457200">
              <a:buFont typeface="Arial" panose="020B0604020202020204" pitchFamily="34" charset="0"/>
              <a:buChar char="•"/>
            </a:pPr>
            <a:r>
              <a:rPr lang="en-US" altLang="zh-CN" dirty="0">
                <a:solidFill>
                  <a:schemeClr val="tx1"/>
                </a:solidFill>
                <a:latin typeface="HarmonyOS Sans Medium" panose="00000600000000000000" pitchFamily="2" charset="0"/>
              </a:rPr>
              <a:t>Compare the </a:t>
            </a:r>
            <a:r>
              <a:rPr lang="en-US" altLang="zh-CN" dirty="0">
                <a:solidFill>
                  <a:schemeClr val="accent2">
                    <a:lumMod val="75000"/>
                  </a:schemeClr>
                </a:solidFill>
                <a:latin typeface="HarmonyOS Sans Medium" panose="00000600000000000000" pitchFamily="2" charset="0"/>
              </a:rPr>
              <a:t>predicted</a:t>
            </a:r>
            <a:r>
              <a:rPr lang="en-US" altLang="zh-CN" dirty="0">
                <a:solidFill>
                  <a:schemeClr val="tx1"/>
                </a:solidFill>
                <a:latin typeface="HarmonyOS Sans Medium" panose="00000600000000000000" pitchFamily="2" charset="0"/>
              </a:rPr>
              <a:t> values and the </a:t>
            </a:r>
            <a:r>
              <a:rPr lang="en-US" altLang="zh-CN" dirty="0">
                <a:solidFill>
                  <a:schemeClr val="tx2">
                    <a:lumMod val="60000"/>
                    <a:lumOff val="40000"/>
                  </a:schemeClr>
                </a:solidFill>
                <a:latin typeface="HarmonyOS Sans Medium" panose="00000600000000000000" pitchFamily="2" charset="0"/>
              </a:rPr>
              <a:t>ground truth</a:t>
            </a:r>
            <a:r>
              <a:rPr lang="en-US" altLang="zh-CN" dirty="0">
                <a:solidFill>
                  <a:schemeClr val="tx1"/>
                </a:solidFill>
                <a:latin typeface="HarmonyOS Sans Medium" panose="00000600000000000000" pitchFamily="2" charset="0"/>
              </a:rPr>
              <a:t> by calculating </a:t>
            </a:r>
            <a:r>
              <a:rPr lang="en-US" altLang="zh-CN" dirty="0">
                <a:solidFill>
                  <a:srgbClr val="FF0000"/>
                </a:solidFill>
                <a:latin typeface="HarmonyOS Sans Medium" panose="00000600000000000000" pitchFamily="2" charset="0"/>
              </a:rPr>
              <a:t>RMSE</a:t>
            </a:r>
          </a:p>
          <a:p>
            <a:pPr marL="457200" indent="-457200">
              <a:buFont typeface="Arial" panose="020B0604020202020204" pitchFamily="34" charset="0"/>
              <a:buChar char="•"/>
            </a:pPr>
            <a:endParaRPr lang="en-US" altLang="zh-CN" dirty="0">
              <a:solidFill>
                <a:srgbClr val="FF0000"/>
              </a:solidFill>
              <a:latin typeface="HarmonyOS Sans Medium" panose="00000600000000000000" pitchFamily="2" charset="0"/>
            </a:endParaRPr>
          </a:p>
          <a:p>
            <a:pPr marL="457200" indent="-457200">
              <a:buFont typeface="Arial" panose="020B0604020202020204" pitchFamily="34" charset="0"/>
              <a:buChar char="•"/>
            </a:pPr>
            <a:r>
              <a:rPr lang="en-US" altLang="zh-CN" dirty="0">
                <a:solidFill>
                  <a:schemeClr val="tx1"/>
                </a:solidFill>
                <a:latin typeface="HarmonyOS Sans Medium" panose="00000600000000000000" pitchFamily="2" charset="0"/>
              </a:rPr>
              <a:t>Tune params in interpolation, analyze the changes and interpret your findings.</a:t>
            </a:r>
          </a:p>
          <a:p>
            <a:pPr marL="457200" indent="-457200">
              <a:buFont typeface="Arial" panose="020B0604020202020204" pitchFamily="34" charset="0"/>
              <a:buChar char="•"/>
            </a:pPr>
            <a:endParaRPr lang="en-US" altLang="zh-CN" dirty="0">
              <a:solidFill>
                <a:schemeClr val="tx1"/>
              </a:solidFill>
              <a:latin typeface="HarmonyOS Sans Medium" panose="00000600000000000000" pitchFamily="2" charset="0"/>
            </a:endParaRPr>
          </a:p>
        </p:txBody>
      </p:sp>
    </p:spTree>
    <p:extLst>
      <p:ext uri="{BB962C8B-B14F-4D97-AF65-F5344CB8AC3E}">
        <p14:creationId xmlns:p14="http://schemas.microsoft.com/office/powerpoint/2010/main" val="25847687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5D283-0C1D-E53B-B81E-5D56FE0C86A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888AFC4-842F-8D66-FE56-97A4B4D5AB90}"/>
              </a:ext>
            </a:extLst>
          </p:cNvPr>
          <p:cNvSpPr>
            <a:spLocks noGrp="1"/>
          </p:cNvSpPr>
          <p:nvPr>
            <p:ph type="title"/>
          </p:nvPr>
        </p:nvSpPr>
        <p:spPr/>
        <p:txBody>
          <a:bodyPr/>
          <a:lstStyle/>
          <a:p>
            <a:r>
              <a:rPr lang="en-US" altLang="zh-CN" dirty="0">
                <a:latin typeface="HarmonyOS Sans Medium" panose="00000600000000000000" pitchFamily="2" charset="0"/>
              </a:rPr>
              <a:t>Part1.Expr Questions</a:t>
            </a:r>
            <a:endParaRPr lang="zh-CN" altLang="en-US" dirty="0">
              <a:latin typeface="HarmonyOS Sans Medium" panose="00000600000000000000" pitchFamily="2" charset="0"/>
            </a:endParaRPr>
          </a:p>
        </p:txBody>
      </p:sp>
      <p:sp>
        <p:nvSpPr>
          <p:cNvPr id="3" name="内容占位符 2">
            <a:extLst>
              <a:ext uri="{FF2B5EF4-FFF2-40B4-BE49-F238E27FC236}">
                <a16:creationId xmlns:a16="http://schemas.microsoft.com/office/drawing/2014/main" id="{B911420B-B099-9236-42AF-038C1AF0FB66}"/>
              </a:ext>
            </a:extLst>
          </p:cNvPr>
          <p:cNvSpPr>
            <a:spLocks noGrp="1"/>
          </p:cNvSpPr>
          <p:nvPr>
            <p:ph idx="1"/>
          </p:nvPr>
        </p:nvSpPr>
        <p:spPr>
          <a:xfrm>
            <a:off x="374073" y="1392381"/>
            <a:ext cx="11429999" cy="5070763"/>
          </a:xfrm>
        </p:spPr>
        <p:txBody>
          <a:bodyPr>
            <a:normAutofit fontScale="85000" lnSpcReduction="10000"/>
          </a:bodyPr>
          <a:lstStyle/>
          <a:p>
            <a:pPr marL="514350" indent="-514350" algn="l">
              <a:spcBef>
                <a:spcPts val="900"/>
              </a:spcBef>
              <a:spcAft>
                <a:spcPts val="900"/>
              </a:spcAft>
              <a:buAutoNum type="arabicPeriod"/>
            </a:pPr>
            <a:r>
              <a:rPr lang="en-US" altLang="zh-CN" b="0" i="0" dirty="0">
                <a:solidFill>
                  <a:srgbClr val="020202"/>
                </a:solidFill>
                <a:effectLst/>
                <a:latin typeface="HarmonyOS Sans SC Medium" panose="00000600000000000000" pitchFamily="2" charset="-122"/>
                <a:ea typeface="HarmonyOS Sans SC Medium" panose="00000600000000000000" pitchFamily="2" charset="-122"/>
              </a:rPr>
              <a:t>Compare and contrast interpolated precipitation and temperature values for the interpolation algorithms. </a:t>
            </a:r>
          </a:p>
          <a:p>
            <a:pPr marL="971550" lvl="1" indent="-514350">
              <a:spcBef>
                <a:spcPts val="900"/>
              </a:spcBef>
              <a:spcAft>
                <a:spcPts val="900"/>
              </a:spcAft>
              <a:buFont typeface="Arial" panose="020B0604020202020204" pitchFamily="34" charset="0"/>
              <a:buChar char="•"/>
            </a:pPr>
            <a:r>
              <a:rPr lang="en-US" altLang="zh-CN" b="0" i="0" dirty="0">
                <a:solidFill>
                  <a:srgbClr val="020202"/>
                </a:solidFill>
                <a:effectLst/>
                <a:latin typeface="HarmonyOS Sans SC Medium" panose="00000600000000000000" pitchFamily="2" charset="-122"/>
                <a:ea typeface="HarmonyOS Sans SC Medium" panose="00000600000000000000" pitchFamily="2" charset="-122"/>
              </a:rPr>
              <a:t>What was the RMS error associated with each algorithm using default parameter values? </a:t>
            </a:r>
          </a:p>
          <a:p>
            <a:pPr marL="971550" lvl="1" indent="-514350">
              <a:spcBef>
                <a:spcPts val="900"/>
              </a:spcBef>
              <a:spcAft>
                <a:spcPts val="900"/>
              </a:spcAft>
              <a:buFont typeface="Arial" panose="020B0604020202020204" pitchFamily="34" charset="0"/>
              <a:buChar char="•"/>
            </a:pPr>
            <a:r>
              <a:rPr lang="en-US" altLang="zh-CN" b="0" i="0" dirty="0">
                <a:solidFill>
                  <a:srgbClr val="020202"/>
                </a:solidFill>
                <a:effectLst/>
                <a:latin typeface="HarmonyOS Sans SC Medium" panose="00000600000000000000" pitchFamily="2" charset="-122"/>
                <a:ea typeface="HarmonyOS Sans SC Medium" panose="00000600000000000000" pitchFamily="2" charset="-122"/>
              </a:rPr>
              <a:t>Can you explain why each algorithm produced the magnitude of error it did?</a:t>
            </a:r>
          </a:p>
          <a:p>
            <a:pPr algn="l">
              <a:spcBef>
                <a:spcPts val="900"/>
              </a:spcBef>
              <a:spcAft>
                <a:spcPts val="900"/>
              </a:spcAft>
            </a:pPr>
            <a:r>
              <a:rPr lang="en-US" altLang="zh-CN" b="0" i="0" dirty="0">
                <a:solidFill>
                  <a:srgbClr val="020202"/>
                </a:solidFill>
                <a:effectLst/>
                <a:latin typeface="HarmonyOS Sans SC Medium" panose="00000600000000000000" pitchFamily="2" charset="-122"/>
                <a:ea typeface="HarmonyOS Sans SC Medium" panose="00000600000000000000" pitchFamily="2" charset="-122"/>
              </a:rPr>
              <a:t>2. Did modification of the parameters for a specific algorithm modify the RMSE?</a:t>
            </a:r>
          </a:p>
          <a:p>
            <a:pPr algn="l">
              <a:spcBef>
                <a:spcPts val="900"/>
              </a:spcBef>
              <a:spcAft>
                <a:spcPts val="900"/>
              </a:spcAft>
            </a:pPr>
            <a:r>
              <a:rPr lang="en-US" altLang="zh-CN" b="0" i="0" dirty="0">
                <a:solidFill>
                  <a:srgbClr val="020202"/>
                </a:solidFill>
                <a:effectLst/>
                <a:latin typeface="HarmonyOS Sans SC Medium" panose="00000600000000000000" pitchFamily="2" charset="-122"/>
                <a:ea typeface="HarmonyOS Sans SC Medium" panose="00000600000000000000" pitchFamily="2" charset="-122"/>
              </a:rPr>
              <a:t>3. Did different algorithms produce a different spatial distribution of precipitation and temperature? How did you determine if the spatial patterns and magnitudes were different?</a:t>
            </a:r>
          </a:p>
          <a:p>
            <a:pPr marL="457200" indent="-457200">
              <a:buFont typeface="Arial" panose="020B0604020202020204" pitchFamily="34" charset="0"/>
              <a:buChar char="•"/>
            </a:pPr>
            <a:endParaRPr lang="en-US" altLang="zh-CN" dirty="0">
              <a:solidFill>
                <a:schemeClr val="tx1"/>
              </a:solidFill>
              <a:latin typeface="HarmonyOS Sans SC Medium" panose="00000600000000000000" pitchFamily="2" charset="-122"/>
              <a:ea typeface="HarmonyOS Sans SC Medium" panose="00000600000000000000" pitchFamily="2" charset="-122"/>
            </a:endParaRPr>
          </a:p>
        </p:txBody>
      </p:sp>
    </p:spTree>
    <p:extLst>
      <p:ext uri="{BB962C8B-B14F-4D97-AF65-F5344CB8AC3E}">
        <p14:creationId xmlns:p14="http://schemas.microsoft.com/office/powerpoint/2010/main" val="3829446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76D94B-46E2-FF69-8F66-B9A530E6963F}"/>
            </a:ext>
          </a:extLst>
        </p:cNvPr>
        <p:cNvGrpSpPr/>
        <p:nvPr/>
      </p:nvGrpSpPr>
      <p:grpSpPr>
        <a:xfrm>
          <a:off x="0" y="0"/>
          <a:ext cx="0" cy="0"/>
          <a:chOff x="0" y="0"/>
          <a:chExt cx="0" cy="0"/>
        </a:xfrm>
      </p:grpSpPr>
      <p:sp>
        <p:nvSpPr>
          <p:cNvPr id="3" name="内容占位符 2">
            <a:extLst>
              <a:ext uri="{FF2B5EF4-FFF2-40B4-BE49-F238E27FC236}">
                <a16:creationId xmlns:a16="http://schemas.microsoft.com/office/drawing/2014/main" id="{8135095B-F0A4-92C5-5AC7-16EC19CAFA35}"/>
              </a:ext>
            </a:extLst>
          </p:cNvPr>
          <p:cNvSpPr>
            <a:spLocks noGrp="1"/>
          </p:cNvSpPr>
          <p:nvPr>
            <p:ph idx="1"/>
          </p:nvPr>
        </p:nvSpPr>
        <p:spPr/>
        <p:txBody>
          <a:bodyPr/>
          <a:lstStyle/>
          <a:p>
            <a:endParaRPr lang="en-US" altLang="zh-CN" dirty="0">
              <a:solidFill>
                <a:schemeClr val="tx1"/>
              </a:solidFill>
              <a:latin typeface="HarmonyOS Sans SC Medium" panose="00000600000000000000" pitchFamily="2" charset="-122"/>
              <a:ea typeface="HarmonyOS Sans SC Medium" panose="00000600000000000000" pitchFamily="2" charset="-122"/>
            </a:endParaRPr>
          </a:p>
          <a:p>
            <a:endParaRPr lang="en-US" altLang="zh-CN" dirty="0">
              <a:solidFill>
                <a:schemeClr val="tx1"/>
              </a:solidFill>
              <a:latin typeface="HarmonyOS Sans SC Medium" panose="00000600000000000000" pitchFamily="2" charset="-122"/>
              <a:ea typeface="HarmonyOS Sans SC Medium" panose="00000600000000000000" pitchFamily="2" charset="-122"/>
            </a:endParaRPr>
          </a:p>
          <a:p>
            <a:endParaRPr lang="en-US" altLang="zh-CN" dirty="0">
              <a:solidFill>
                <a:schemeClr val="tx1"/>
              </a:solidFill>
              <a:latin typeface="HarmonyOS Sans SC Medium" panose="00000600000000000000" pitchFamily="2" charset="-122"/>
              <a:ea typeface="HarmonyOS Sans SC Medium" panose="00000600000000000000" pitchFamily="2" charset="-122"/>
            </a:endParaRPr>
          </a:p>
          <a:p>
            <a:endParaRPr lang="en-US" altLang="zh-CN" dirty="0">
              <a:solidFill>
                <a:schemeClr val="tx1"/>
              </a:solidFill>
              <a:latin typeface="HarmonyOS Sans SC Medium" panose="00000600000000000000" pitchFamily="2" charset="-122"/>
              <a:ea typeface="HarmonyOS Sans SC Medium" panose="00000600000000000000" pitchFamily="2" charset="-122"/>
            </a:endParaRPr>
          </a:p>
          <a:p>
            <a:endParaRPr lang="en-US" altLang="zh-CN" sz="1800" dirty="0">
              <a:solidFill>
                <a:schemeClr val="tx1"/>
              </a:solidFill>
              <a:latin typeface="HarmonyOS Sans SC Medium" panose="00000600000000000000" pitchFamily="2" charset="-122"/>
              <a:ea typeface="HarmonyOS Sans SC Medium" panose="00000600000000000000" pitchFamily="2" charset="-122"/>
            </a:endParaRPr>
          </a:p>
        </p:txBody>
      </p:sp>
      <p:sp>
        <p:nvSpPr>
          <p:cNvPr id="10" name="文本框 9">
            <a:extLst>
              <a:ext uri="{FF2B5EF4-FFF2-40B4-BE49-F238E27FC236}">
                <a16:creationId xmlns:a16="http://schemas.microsoft.com/office/drawing/2014/main" id="{8FAAFDBD-488E-203E-8027-6E07A8077574}"/>
              </a:ext>
            </a:extLst>
          </p:cNvPr>
          <p:cNvSpPr txBox="1"/>
          <p:nvPr/>
        </p:nvSpPr>
        <p:spPr>
          <a:xfrm>
            <a:off x="1406357" y="2828835"/>
            <a:ext cx="9379284" cy="1200329"/>
          </a:xfrm>
          <a:prstGeom prst="rect">
            <a:avLst/>
          </a:prstGeom>
          <a:noFill/>
        </p:spPr>
        <p:txBody>
          <a:bodyPr wrap="square" rtlCol="0">
            <a:spAutoFit/>
          </a:bodyPr>
          <a:lstStyle/>
          <a:p>
            <a:pPr algn="ctr"/>
            <a:r>
              <a:rPr lang="en-US" altLang="zh-CN" sz="7200" dirty="0">
                <a:latin typeface="HarmonyOS Sans TC Black" panose="00000A00000000000000" pitchFamily="2" charset="-120"/>
                <a:ea typeface="HarmonyOS Sans TC Black" panose="00000A00000000000000" pitchFamily="2" charset="-120"/>
              </a:rPr>
              <a:t>Want a break?</a:t>
            </a:r>
            <a:endParaRPr lang="zh-CN" altLang="en-US" sz="7200" dirty="0">
              <a:latin typeface="HarmonyOS Sans TC Black" panose="00000A00000000000000" pitchFamily="2" charset="-120"/>
              <a:ea typeface="HarmonyOS Sans TC Black" panose="00000A00000000000000" pitchFamily="2" charset="-120"/>
            </a:endParaRPr>
          </a:p>
        </p:txBody>
      </p:sp>
    </p:spTree>
    <p:extLst>
      <p:ext uri="{BB962C8B-B14F-4D97-AF65-F5344CB8AC3E}">
        <p14:creationId xmlns:p14="http://schemas.microsoft.com/office/powerpoint/2010/main" val="6427886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B8675-DCDF-B498-DB62-B5572683103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9F5D30B-619A-F5A9-5C98-D2D932DFD969}"/>
              </a:ext>
            </a:extLst>
          </p:cNvPr>
          <p:cNvSpPr>
            <a:spLocks noGrp="1"/>
          </p:cNvSpPr>
          <p:nvPr>
            <p:ph type="title"/>
          </p:nvPr>
        </p:nvSpPr>
        <p:spPr>
          <a:xfrm>
            <a:off x="643466" y="101601"/>
            <a:ext cx="8217123" cy="1143000"/>
          </a:xfrm>
        </p:spPr>
        <p:txBody>
          <a:bodyPr>
            <a:noAutofit/>
          </a:bodyPr>
          <a:lstStyle/>
          <a:p>
            <a:r>
              <a:rPr lang="en-US" altLang="zh-CN" sz="3600" dirty="0"/>
              <a:t>Resampling Algos – Nearest Neighbor</a:t>
            </a:r>
            <a:endParaRPr lang="zh-CN" altLang="en-US" sz="3600" dirty="0"/>
          </a:p>
        </p:txBody>
      </p:sp>
      <p:sp>
        <p:nvSpPr>
          <p:cNvPr id="3" name="内容占位符 2">
            <a:extLst>
              <a:ext uri="{FF2B5EF4-FFF2-40B4-BE49-F238E27FC236}">
                <a16:creationId xmlns:a16="http://schemas.microsoft.com/office/drawing/2014/main" id="{823B4ECF-BA8D-ADEE-34C3-ECCA3B3A3A8B}"/>
              </a:ext>
            </a:extLst>
          </p:cNvPr>
          <p:cNvSpPr>
            <a:spLocks noGrp="1"/>
          </p:cNvSpPr>
          <p:nvPr>
            <p:ph idx="1"/>
          </p:nvPr>
        </p:nvSpPr>
        <p:spPr/>
        <p:txBody>
          <a:bodyPr/>
          <a:lstStyle/>
          <a:p>
            <a:endParaRPr lang="en-US" altLang="zh-CN" dirty="0">
              <a:solidFill>
                <a:schemeClr val="tx1"/>
              </a:solidFill>
              <a:latin typeface="HarmonyOS Sans SC Medium" panose="00000600000000000000" pitchFamily="2" charset="-122"/>
              <a:ea typeface="HarmonyOS Sans SC Medium" panose="00000600000000000000" pitchFamily="2" charset="-122"/>
            </a:endParaRPr>
          </a:p>
          <a:p>
            <a:endParaRPr lang="en-US" altLang="zh-CN" dirty="0">
              <a:solidFill>
                <a:schemeClr val="tx1"/>
              </a:solidFill>
              <a:latin typeface="HarmonyOS Sans SC Medium" panose="00000600000000000000" pitchFamily="2" charset="-122"/>
              <a:ea typeface="HarmonyOS Sans SC Medium" panose="00000600000000000000" pitchFamily="2" charset="-122"/>
            </a:endParaRPr>
          </a:p>
          <a:p>
            <a:endParaRPr lang="en-US" altLang="zh-CN" dirty="0">
              <a:solidFill>
                <a:schemeClr val="tx1"/>
              </a:solidFill>
              <a:latin typeface="HarmonyOS Sans SC Medium" panose="00000600000000000000" pitchFamily="2" charset="-122"/>
              <a:ea typeface="HarmonyOS Sans SC Medium" panose="00000600000000000000" pitchFamily="2" charset="-122"/>
            </a:endParaRPr>
          </a:p>
          <a:p>
            <a:endParaRPr lang="en-US" altLang="zh-CN" dirty="0">
              <a:solidFill>
                <a:schemeClr val="tx1"/>
              </a:solidFill>
              <a:latin typeface="HarmonyOS Sans SC Medium" panose="00000600000000000000" pitchFamily="2" charset="-122"/>
              <a:ea typeface="HarmonyOS Sans SC Medium" panose="00000600000000000000" pitchFamily="2" charset="-122"/>
            </a:endParaRPr>
          </a:p>
          <a:p>
            <a:endParaRPr lang="en-US" altLang="zh-CN" sz="1800" dirty="0">
              <a:solidFill>
                <a:schemeClr val="tx1"/>
              </a:solidFill>
              <a:latin typeface="HarmonyOS Sans SC Medium" panose="00000600000000000000" pitchFamily="2" charset="-122"/>
              <a:ea typeface="HarmonyOS Sans SC Medium" panose="00000600000000000000" pitchFamily="2" charset="-122"/>
            </a:endParaRPr>
          </a:p>
        </p:txBody>
      </p:sp>
      <p:sp>
        <p:nvSpPr>
          <p:cNvPr id="7" name="文本框 6">
            <a:extLst>
              <a:ext uri="{FF2B5EF4-FFF2-40B4-BE49-F238E27FC236}">
                <a16:creationId xmlns:a16="http://schemas.microsoft.com/office/drawing/2014/main" id="{1C8311CA-DCC9-E8A3-B579-2913C056B00A}"/>
              </a:ext>
            </a:extLst>
          </p:cNvPr>
          <p:cNvSpPr txBox="1"/>
          <p:nvPr/>
        </p:nvSpPr>
        <p:spPr>
          <a:xfrm>
            <a:off x="7716253" y="2925341"/>
            <a:ext cx="3748506" cy="1754326"/>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HarmonyOS Sans SC Medium" panose="00000600000000000000" pitchFamily="2" charset="-122"/>
                <a:ea typeface="HarmonyOS Sans SC Medium" panose="00000600000000000000" pitchFamily="2" charset="-122"/>
              </a:rPr>
              <a:t>Pros:</a:t>
            </a:r>
          </a:p>
          <a:p>
            <a:pPr marL="742950" lvl="1" indent="-285750">
              <a:buFont typeface="Arial" panose="020B0604020202020204" pitchFamily="34" charset="0"/>
              <a:buChar char="•"/>
            </a:pPr>
            <a:r>
              <a:rPr lang="en-US" altLang="zh-CN" dirty="0">
                <a:latin typeface="HarmonyOS Sans SC Medium" panose="00000600000000000000" pitchFamily="2" charset="-122"/>
                <a:ea typeface="HarmonyOS Sans SC Medium" panose="00000600000000000000" pitchFamily="2" charset="-122"/>
              </a:rPr>
              <a:t>Simple</a:t>
            </a:r>
          </a:p>
          <a:p>
            <a:pPr marL="742950" lvl="1" indent="-285750">
              <a:buFont typeface="Arial" panose="020B0604020202020204" pitchFamily="34" charset="0"/>
              <a:buChar char="•"/>
            </a:pPr>
            <a:endParaRPr lang="en-US" altLang="zh-CN" dirty="0">
              <a:latin typeface="HarmonyOS Sans SC Medium" panose="00000600000000000000" pitchFamily="2" charset="-122"/>
              <a:ea typeface="HarmonyOS Sans SC Medium" panose="00000600000000000000" pitchFamily="2" charset="-122"/>
            </a:endParaRPr>
          </a:p>
          <a:p>
            <a:pPr marL="285750" indent="-285750">
              <a:buFont typeface="Arial" panose="020B0604020202020204" pitchFamily="34" charset="0"/>
              <a:buChar char="•"/>
            </a:pPr>
            <a:r>
              <a:rPr lang="en-US" altLang="zh-CN" dirty="0">
                <a:latin typeface="HarmonyOS Sans SC Medium" panose="00000600000000000000" pitchFamily="2" charset="-122"/>
                <a:ea typeface="HarmonyOS Sans SC Medium" panose="00000600000000000000" pitchFamily="2" charset="-122"/>
              </a:rPr>
              <a:t>Cons:</a:t>
            </a:r>
          </a:p>
          <a:p>
            <a:pPr marL="742950" lvl="1" indent="-285750">
              <a:buFont typeface="Arial" panose="020B0604020202020204" pitchFamily="34" charset="0"/>
              <a:buChar char="•"/>
            </a:pPr>
            <a:r>
              <a:rPr lang="en-US" altLang="zh-CN" dirty="0">
                <a:latin typeface="HarmonyOS Sans SC Medium" panose="00000600000000000000" pitchFamily="2" charset="-122"/>
                <a:ea typeface="HarmonyOS Sans SC Medium" panose="00000600000000000000" pitchFamily="2" charset="-122"/>
              </a:rPr>
              <a:t>Information Loss</a:t>
            </a:r>
          </a:p>
          <a:p>
            <a:pPr marL="742950" lvl="1" indent="-285750">
              <a:buFont typeface="Arial" panose="020B0604020202020204" pitchFamily="34" charset="0"/>
              <a:buChar char="•"/>
            </a:pPr>
            <a:r>
              <a:rPr lang="en-US" altLang="zh-CN" dirty="0">
                <a:latin typeface="HarmonyOS Sans SC Medium" panose="00000600000000000000" pitchFamily="2" charset="-122"/>
                <a:ea typeface="HarmonyOS Sans SC Medium" panose="00000600000000000000" pitchFamily="2" charset="-122"/>
              </a:rPr>
              <a:t>Looks blocky</a:t>
            </a:r>
          </a:p>
        </p:txBody>
      </p:sp>
      <p:pic>
        <p:nvPicPr>
          <p:cNvPr id="5" name="图片 4" descr="图示&#10;&#10;中度可信度描述已自动生成">
            <a:extLst>
              <a:ext uri="{FF2B5EF4-FFF2-40B4-BE49-F238E27FC236}">
                <a16:creationId xmlns:a16="http://schemas.microsoft.com/office/drawing/2014/main" id="{370CA0BD-6038-3522-1D26-AA2329AEEA96}"/>
              </a:ext>
            </a:extLst>
          </p:cNvPr>
          <p:cNvPicPr>
            <a:picLocks noChangeAspect="1"/>
          </p:cNvPicPr>
          <p:nvPr/>
        </p:nvPicPr>
        <p:blipFill>
          <a:blip r:embed="rId3"/>
          <a:stretch>
            <a:fillRect/>
          </a:stretch>
        </p:blipFill>
        <p:spPr>
          <a:xfrm>
            <a:off x="817481" y="2376155"/>
            <a:ext cx="6407479" cy="3175163"/>
          </a:xfrm>
          <a:prstGeom prst="rect">
            <a:avLst/>
          </a:prstGeom>
        </p:spPr>
      </p:pic>
    </p:spTree>
    <p:extLst>
      <p:ext uri="{BB962C8B-B14F-4D97-AF65-F5344CB8AC3E}">
        <p14:creationId xmlns:p14="http://schemas.microsoft.com/office/powerpoint/2010/main" val="806813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8ED8A-69F6-2912-4671-A62ECE0F473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B740D99-D5B6-9C76-4796-9AC91F2EA6EE}"/>
              </a:ext>
            </a:extLst>
          </p:cNvPr>
          <p:cNvSpPr>
            <a:spLocks noGrp="1"/>
          </p:cNvSpPr>
          <p:nvPr>
            <p:ph type="title"/>
          </p:nvPr>
        </p:nvSpPr>
        <p:spPr>
          <a:xfrm>
            <a:off x="643466" y="101601"/>
            <a:ext cx="8217123" cy="1143000"/>
          </a:xfrm>
        </p:spPr>
        <p:txBody>
          <a:bodyPr>
            <a:noAutofit/>
          </a:bodyPr>
          <a:lstStyle/>
          <a:p>
            <a:r>
              <a:rPr lang="en-US" altLang="zh-CN" sz="3600" dirty="0"/>
              <a:t>Resampling Algos – Bilinear</a:t>
            </a:r>
            <a:endParaRPr lang="zh-CN" altLang="en-US" sz="3600" dirty="0"/>
          </a:p>
        </p:txBody>
      </p:sp>
      <p:sp>
        <p:nvSpPr>
          <p:cNvPr id="3" name="内容占位符 2">
            <a:extLst>
              <a:ext uri="{FF2B5EF4-FFF2-40B4-BE49-F238E27FC236}">
                <a16:creationId xmlns:a16="http://schemas.microsoft.com/office/drawing/2014/main" id="{BB07BB3B-E0FD-0232-582E-7475E69CA15B}"/>
              </a:ext>
            </a:extLst>
          </p:cNvPr>
          <p:cNvSpPr>
            <a:spLocks noGrp="1"/>
          </p:cNvSpPr>
          <p:nvPr>
            <p:ph idx="1"/>
          </p:nvPr>
        </p:nvSpPr>
        <p:spPr/>
        <p:txBody>
          <a:bodyPr/>
          <a:lstStyle/>
          <a:p>
            <a:endParaRPr lang="en-US" altLang="zh-CN" dirty="0">
              <a:solidFill>
                <a:schemeClr val="tx1"/>
              </a:solidFill>
              <a:latin typeface="HarmonyOS Sans SC Medium" panose="00000600000000000000" pitchFamily="2" charset="-122"/>
              <a:ea typeface="HarmonyOS Sans SC Medium" panose="00000600000000000000" pitchFamily="2" charset="-122"/>
            </a:endParaRPr>
          </a:p>
          <a:p>
            <a:endParaRPr lang="en-US" altLang="zh-CN" dirty="0">
              <a:solidFill>
                <a:schemeClr val="tx1"/>
              </a:solidFill>
              <a:latin typeface="HarmonyOS Sans SC Medium" panose="00000600000000000000" pitchFamily="2" charset="-122"/>
              <a:ea typeface="HarmonyOS Sans SC Medium" panose="00000600000000000000" pitchFamily="2" charset="-122"/>
            </a:endParaRPr>
          </a:p>
          <a:p>
            <a:endParaRPr lang="en-US" altLang="zh-CN" dirty="0">
              <a:solidFill>
                <a:schemeClr val="tx1"/>
              </a:solidFill>
              <a:latin typeface="HarmonyOS Sans SC Medium" panose="00000600000000000000" pitchFamily="2" charset="-122"/>
              <a:ea typeface="HarmonyOS Sans SC Medium" panose="00000600000000000000" pitchFamily="2" charset="-122"/>
            </a:endParaRPr>
          </a:p>
          <a:p>
            <a:endParaRPr lang="en-US" altLang="zh-CN" dirty="0">
              <a:solidFill>
                <a:schemeClr val="tx1"/>
              </a:solidFill>
              <a:latin typeface="HarmonyOS Sans SC Medium" panose="00000600000000000000" pitchFamily="2" charset="-122"/>
              <a:ea typeface="HarmonyOS Sans SC Medium" panose="00000600000000000000" pitchFamily="2" charset="-122"/>
            </a:endParaRPr>
          </a:p>
          <a:p>
            <a:endParaRPr lang="en-US" altLang="zh-CN" sz="1800" dirty="0">
              <a:solidFill>
                <a:schemeClr val="tx1"/>
              </a:solidFill>
              <a:latin typeface="HarmonyOS Sans SC Medium" panose="00000600000000000000" pitchFamily="2" charset="-122"/>
              <a:ea typeface="HarmonyOS Sans SC Medium" panose="00000600000000000000" pitchFamily="2" charset="-122"/>
            </a:endParaRPr>
          </a:p>
        </p:txBody>
      </p:sp>
      <p:pic>
        <p:nvPicPr>
          <p:cNvPr id="6" name="图片 5" descr="图表&#10;&#10;描述已自动生成">
            <a:extLst>
              <a:ext uri="{FF2B5EF4-FFF2-40B4-BE49-F238E27FC236}">
                <a16:creationId xmlns:a16="http://schemas.microsoft.com/office/drawing/2014/main" id="{7F60AD7E-E44A-0E66-8F6A-7615A6C10558}"/>
              </a:ext>
            </a:extLst>
          </p:cNvPr>
          <p:cNvPicPr>
            <a:picLocks noChangeAspect="1"/>
          </p:cNvPicPr>
          <p:nvPr/>
        </p:nvPicPr>
        <p:blipFill>
          <a:blip r:embed="rId3"/>
          <a:stretch>
            <a:fillRect/>
          </a:stretch>
        </p:blipFill>
        <p:spPr>
          <a:xfrm>
            <a:off x="6219319" y="1755488"/>
            <a:ext cx="4919249" cy="4604920"/>
          </a:xfrm>
          <a:prstGeom prst="rect">
            <a:avLst/>
          </a:prstGeom>
        </p:spPr>
      </p:pic>
      <p:pic>
        <p:nvPicPr>
          <p:cNvPr id="11" name="图片 10">
            <a:extLst>
              <a:ext uri="{FF2B5EF4-FFF2-40B4-BE49-F238E27FC236}">
                <a16:creationId xmlns:a16="http://schemas.microsoft.com/office/drawing/2014/main" id="{7A04634B-93C3-285C-9794-D5DD148B8C78}"/>
              </a:ext>
            </a:extLst>
          </p:cNvPr>
          <p:cNvPicPr>
            <a:picLocks noChangeAspect="1"/>
          </p:cNvPicPr>
          <p:nvPr/>
        </p:nvPicPr>
        <p:blipFill>
          <a:blip r:embed="rId4"/>
          <a:stretch>
            <a:fillRect/>
          </a:stretch>
        </p:blipFill>
        <p:spPr>
          <a:xfrm>
            <a:off x="554343" y="2563714"/>
            <a:ext cx="5329431" cy="2477579"/>
          </a:xfrm>
          <a:prstGeom prst="rect">
            <a:avLst/>
          </a:prstGeom>
        </p:spPr>
      </p:pic>
    </p:spTree>
    <p:extLst>
      <p:ext uri="{BB962C8B-B14F-4D97-AF65-F5344CB8AC3E}">
        <p14:creationId xmlns:p14="http://schemas.microsoft.com/office/powerpoint/2010/main" val="1554325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279AEB-C39C-D03C-F4E9-16418CDC0B3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D0B804F-FA9B-EF9A-4A27-05D2B6F079BE}"/>
              </a:ext>
            </a:extLst>
          </p:cNvPr>
          <p:cNvSpPr>
            <a:spLocks noGrp="1"/>
          </p:cNvSpPr>
          <p:nvPr>
            <p:ph type="title"/>
          </p:nvPr>
        </p:nvSpPr>
        <p:spPr>
          <a:xfrm>
            <a:off x="643466" y="101601"/>
            <a:ext cx="8233166" cy="1143000"/>
          </a:xfrm>
        </p:spPr>
        <p:txBody>
          <a:bodyPr>
            <a:normAutofit/>
          </a:bodyPr>
          <a:lstStyle/>
          <a:p>
            <a:r>
              <a:rPr lang="en-US" altLang="zh-CN" dirty="0"/>
              <a:t>Source Data – DEM</a:t>
            </a:r>
            <a:endParaRPr lang="zh-CN" altLang="en-US" dirty="0"/>
          </a:p>
        </p:txBody>
      </p:sp>
      <p:pic>
        <p:nvPicPr>
          <p:cNvPr id="7" name="图片 6">
            <a:extLst>
              <a:ext uri="{FF2B5EF4-FFF2-40B4-BE49-F238E27FC236}">
                <a16:creationId xmlns:a16="http://schemas.microsoft.com/office/drawing/2014/main" id="{BDB12FF4-0D68-0BB9-194A-5489D94895AC}"/>
              </a:ext>
            </a:extLst>
          </p:cNvPr>
          <p:cNvPicPr>
            <a:picLocks noChangeAspect="1"/>
          </p:cNvPicPr>
          <p:nvPr/>
        </p:nvPicPr>
        <p:blipFill>
          <a:blip r:embed="rId3"/>
          <a:stretch>
            <a:fillRect/>
          </a:stretch>
        </p:blipFill>
        <p:spPr>
          <a:xfrm>
            <a:off x="2833409" y="1418572"/>
            <a:ext cx="6525182" cy="4915385"/>
          </a:xfrm>
          <a:prstGeom prst="rect">
            <a:avLst/>
          </a:prstGeom>
        </p:spPr>
      </p:pic>
    </p:spTree>
    <p:extLst>
      <p:ext uri="{BB962C8B-B14F-4D97-AF65-F5344CB8AC3E}">
        <p14:creationId xmlns:p14="http://schemas.microsoft.com/office/powerpoint/2010/main" val="36379491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A74CB-6256-4A0C-C020-4985F283469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BFCCA3C-00FA-BB54-2D08-9CB557494462}"/>
              </a:ext>
            </a:extLst>
          </p:cNvPr>
          <p:cNvSpPr>
            <a:spLocks noGrp="1"/>
          </p:cNvSpPr>
          <p:nvPr>
            <p:ph type="title"/>
          </p:nvPr>
        </p:nvSpPr>
        <p:spPr/>
        <p:txBody>
          <a:bodyPr/>
          <a:lstStyle/>
          <a:p>
            <a:r>
              <a:rPr lang="en-US" altLang="zh-CN" dirty="0">
                <a:latin typeface="HarmonyOS Sans Medium" panose="00000600000000000000" pitchFamily="2" charset="0"/>
              </a:rPr>
              <a:t>Part 2. Resampling</a:t>
            </a:r>
            <a:endParaRPr lang="zh-CN" altLang="en-US" dirty="0">
              <a:latin typeface="HarmonyOS Sans Medium" panose="00000600000000000000" pitchFamily="2" charset="0"/>
            </a:endParaRPr>
          </a:p>
        </p:txBody>
      </p:sp>
      <p:pic>
        <p:nvPicPr>
          <p:cNvPr id="5" name="图片 4">
            <a:extLst>
              <a:ext uri="{FF2B5EF4-FFF2-40B4-BE49-F238E27FC236}">
                <a16:creationId xmlns:a16="http://schemas.microsoft.com/office/drawing/2014/main" id="{7B7DD85D-6D7B-27D9-6091-4F3BE775F36F}"/>
              </a:ext>
            </a:extLst>
          </p:cNvPr>
          <p:cNvPicPr>
            <a:picLocks noChangeAspect="1"/>
          </p:cNvPicPr>
          <p:nvPr/>
        </p:nvPicPr>
        <p:blipFill>
          <a:blip r:embed="rId3"/>
          <a:srcRect/>
          <a:stretch/>
        </p:blipFill>
        <p:spPr>
          <a:xfrm>
            <a:off x="2617206" y="1430728"/>
            <a:ext cx="7245402" cy="5015523"/>
          </a:xfrm>
          <a:prstGeom prst="rect">
            <a:avLst/>
          </a:prstGeom>
        </p:spPr>
      </p:pic>
    </p:spTree>
    <p:extLst>
      <p:ext uri="{BB962C8B-B14F-4D97-AF65-F5344CB8AC3E}">
        <p14:creationId xmlns:p14="http://schemas.microsoft.com/office/powerpoint/2010/main" val="25290967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FA8932-90B0-E395-F6F8-3F212F6C7688}"/>
              </a:ext>
            </a:extLst>
          </p:cNvPr>
          <p:cNvSpPr>
            <a:spLocks noGrp="1"/>
          </p:cNvSpPr>
          <p:nvPr>
            <p:ph type="title"/>
          </p:nvPr>
        </p:nvSpPr>
        <p:spPr/>
        <p:txBody>
          <a:bodyPr/>
          <a:lstStyle/>
          <a:p>
            <a:r>
              <a:rPr lang="en-US" altLang="zh-CN" dirty="0">
                <a:latin typeface="HarmonyOS Sans Medium" panose="00000600000000000000" pitchFamily="2" charset="0"/>
              </a:rPr>
              <a:t>Part 2. Resampling</a:t>
            </a:r>
            <a:endParaRPr lang="zh-CN" altLang="en-US" dirty="0"/>
          </a:p>
        </p:txBody>
      </p:sp>
      <p:pic>
        <p:nvPicPr>
          <p:cNvPr id="5" name="内容占位符 4">
            <a:extLst>
              <a:ext uri="{FF2B5EF4-FFF2-40B4-BE49-F238E27FC236}">
                <a16:creationId xmlns:a16="http://schemas.microsoft.com/office/drawing/2014/main" id="{962B686C-F50A-3A8A-F72A-D862DA28C2B2}"/>
              </a:ext>
            </a:extLst>
          </p:cNvPr>
          <p:cNvPicPr>
            <a:picLocks noGrp="1" noChangeAspect="1"/>
          </p:cNvPicPr>
          <p:nvPr>
            <p:ph idx="1"/>
          </p:nvPr>
        </p:nvPicPr>
        <p:blipFill>
          <a:blip r:embed="rId2"/>
          <a:stretch>
            <a:fillRect/>
          </a:stretch>
        </p:blipFill>
        <p:spPr>
          <a:xfrm>
            <a:off x="408182" y="1602539"/>
            <a:ext cx="5017061" cy="4646613"/>
          </a:xfrm>
        </p:spPr>
      </p:pic>
      <p:pic>
        <p:nvPicPr>
          <p:cNvPr id="7" name="图片 6">
            <a:extLst>
              <a:ext uri="{FF2B5EF4-FFF2-40B4-BE49-F238E27FC236}">
                <a16:creationId xmlns:a16="http://schemas.microsoft.com/office/drawing/2014/main" id="{0CA0876D-3ED0-4141-B74D-0C35B7A4BFE5}"/>
              </a:ext>
            </a:extLst>
          </p:cNvPr>
          <p:cNvPicPr>
            <a:picLocks noChangeAspect="1"/>
          </p:cNvPicPr>
          <p:nvPr/>
        </p:nvPicPr>
        <p:blipFill>
          <a:blip r:embed="rId3"/>
          <a:stretch>
            <a:fillRect/>
          </a:stretch>
        </p:blipFill>
        <p:spPr>
          <a:xfrm>
            <a:off x="5425242" y="1602539"/>
            <a:ext cx="6344245" cy="4646613"/>
          </a:xfrm>
          <a:prstGeom prst="rect">
            <a:avLst/>
          </a:prstGeom>
        </p:spPr>
      </p:pic>
    </p:spTree>
    <p:extLst>
      <p:ext uri="{BB962C8B-B14F-4D97-AF65-F5344CB8AC3E}">
        <p14:creationId xmlns:p14="http://schemas.microsoft.com/office/powerpoint/2010/main" val="25192778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17E735-FDBA-A77F-B0C9-E675DAAD537F}"/>
              </a:ext>
            </a:extLst>
          </p:cNvPr>
          <p:cNvSpPr>
            <a:spLocks noGrp="1"/>
          </p:cNvSpPr>
          <p:nvPr>
            <p:ph type="title"/>
          </p:nvPr>
        </p:nvSpPr>
        <p:spPr/>
        <p:txBody>
          <a:bodyPr/>
          <a:lstStyle/>
          <a:p>
            <a:r>
              <a:rPr lang="en-US" altLang="zh-CN" dirty="0"/>
              <a:t>Part 2. Add </a:t>
            </a:r>
            <a:r>
              <a:rPr lang="en-US" altLang="zh-CN" dirty="0" err="1"/>
              <a:t>Coloramp</a:t>
            </a:r>
            <a:endParaRPr lang="zh-CN" altLang="en-US" dirty="0"/>
          </a:p>
        </p:txBody>
      </p:sp>
      <p:pic>
        <p:nvPicPr>
          <p:cNvPr id="5" name="内容占位符 4">
            <a:extLst>
              <a:ext uri="{FF2B5EF4-FFF2-40B4-BE49-F238E27FC236}">
                <a16:creationId xmlns:a16="http://schemas.microsoft.com/office/drawing/2014/main" id="{6E92B2F9-68BB-2757-E8C2-FF283780ED83}"/>
              </a:ext>
            </a:extLst>
          </p:cNvPr>
          <p:cNvPicPr>
            <a:picLocks noGrp="1" noChangeAspect="1"/>
          </p:cNvPicPr>
          <p:nvPr>
            <p:ph idx="1"/>
          </p:nvPr>
        </p:nvPicPr>
        <p:blipFill>
          <a:blip r:embed="rId3"/>
          <a:stretch>
            <a:fillRect/>
          </a:stretch>
        </p:blipFill>
        <p:spPr>
          <a:xfrm>
            <a:off x="643466" y="1554413"/>
            <a:ext cx="6480042" cy="4646613"/>
          </a:xfrm>
        </p:spPr>
      </p:pic>
      <p:pic>
        <p:nvPicPr>
          <p:cNvPr id="7" name="图片 6">
            <a:extLst>
              <a:ext uri="{FF2B5EF4-FFF2-40B4-BE49-F238E27FC236}">
                <a16:creationId xmlns:a16="http://schemas.microsoft.com/office/drawing/2014/main" id="{9BE756A5-D056-7510-8A56-0A6EEBD8C6F8}"/>
              </a:ext>
            </a:extLst>
          </p:cNvPr>
          <p:cNvPicPr>
            <a:picLocks noChangeAspect="1"/>
          </p:cNvPicPr>
          <p:nvPr/>
        </p:nvPicPr>
        <p:blipFill>
          <a:blip r:embed="rId4"/>
          <a:srcRect l="45777"/>
          <a:stretch/>
        </p:blipFill>
        <p:spPr>
          <a:xfrm>
            <a:off x="7828548" y="1722141"/>
            <a:ext cx="3199467" cy="4311156"/>
          </a:xfrm>
          <a:prstGeom prst="rect">
            <a:avLst/>
          </a:prstGeom>
        </p:spPr>
      </p:pic>
    </p:spTree>
    <p:extLst>
      <p:ext uri="{BB962C8B-B14F-4D97-AF65-F5344CB8AC3E}">
        <p14:creationId xmlns:p14="http://schemas.microsoft.com/office/powerpoint/2010/main" val="2458030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80CBE0-CAD0-619C-3B60-5AD1765B1CCD}"/>
              </a:ext>
            </a:extLst>
          </p:cNvPr>
          <p:cNvSpPr>
            <a:spLocks noGrp="1"/>
          </p:cNvSpPr>
          <p:nvPr>
            <p:ph type="title"/>
          </p:nvPr>
        </p:nvSpPr>
        <p:spPr/>
        <p:txBody>
          <a:bodyPr/>
          <a:lstStyle/>
          <a:p>
            <a:r>
              <a:rPr lang="en-US" altLang="zh-CN" dirty="0"/>
              <a:t>Interpolation</a:t>
            </a:r>
            <a:endParaRPr lang="zh-CN" altLang="en-US" dirty="0"/>
          </a:p>
        </p:txBody>
      </p:sp>
      <p:pic>
        <p:nvPicPr>
          <p:cNvPr id="5" name="图片 4">
            <a:extLst>
              <a:ext uri="{FF2B5EF4-FFF2-40B4-BE49-F238E27FC236}">
                <a16:creationId xmlns:a16="http://schemas.microsoft.com/office/drawing/2014/main" id="{46FD335E-462E-9E44-490F-C99BB3EF3853}"/>
              </a:ext>
            </a:extLst>
          </p:cNvPr>
          <p:cNvPicPr>
            <a:picLocks noChangeAspect="1"/>
          </p:cNvPicPr>
          <p:nvPr/>
        </p:nvPicPr>
        <p:blipFill>
          <a:blip r:embed="rId3"/>
          <a:stretch>
            <a:fillRect/>
          </a:stretch>
        </p:blipFill>
        <p:spPr>
          <a:xfrm>
            <a:off x="2216184" y="2225941"/>
            <a:ext cx="7759631" cy="3132123"/>
          </a:xfrm>
          <a:prstGeom prst="rect">
            <a:avLst/>
          </a:prstGeom>
        </p:spPr>
      </p:pic>
    </p:spTree>
    <p:extLst>
      <p:ext uri="{BB962C8B-B14F-4D97-AF65-F5344CB8AC3E}">
        <p14:creationId xmlns:p14="http://schemas.microsoft.com/office/powerpoint/2010/main" val="157810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F9BF7-1949-0B2B-B794-E05B21DB861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43977DD-7225-C8B8-A071-07216E0BEC34}"/>
              </a:ext>
            </a:extLst>
          </p:cNvPr>
          <p:cNvSpPr>
            <a:spLocks noGrp="1"/>
          </p:cNvSpPr>
          <p:nvPr>
            <p:ph type="title"/>
          </p:nvPr>
        </p:nvSpPr>
        <p:spPr>
          <a:xfrm>
            <a:off x="643466" y="101601"/>
            <a:ext cx="8195734" cy="1143000"/>
          </a:xfrm>
        </p:spPr>
        <p:txBody>
          <a:bodyPr>
            <a:normAutofit/>
          </a:bodyPr>
          <a:lstStyle/>
          <a:p>
            <a:r>
              <a:rPr lang="en-US" altLang="zh-CN" sz="4400" dirty="0"/>
              <a:t>Part 2. Interpolate with transect</a:t>
            </a:r>
            <a:endParaRPr lang="zh-CN" altLang="en-US" sz="4400" dirty="0"/>
          </a:p>
        </p:txBody>
      </p:sp>
      <p:pic>
        <p:nvPicPr>
          <p:cNvPr id="22" name="图片 21">
            <a:extLst>
              <a:ext uri="{FF2B5EF4-FFF2-40B4-BE49-F238E27FC236}">
                <a16:creationId xmlns:a16="http://schemas.microsoft.com/office/drawing/2014/main" id="{CE46B2D2-BD3F-0EE5-45C6-A8B0FC89F948}"/>
              </a:ext>
            </a:extLst>
          </p:cNvPr>
          <p:cNvPicPr>
            <a:picLocks noChangeAspect="1"/>
          </p:cNvPicPr>
          <p:nvPr/>
        </p:nvPicPr>
        <p:blipFill>
          <a:blip r:embed="rId3"/>
          <a:stretch>
            <a:fillRect/>
          </a:stretch>
        </p:blipFill>
        <p:spPr>
          <a:xfrm>
            <a:off x="1916389" y="1506828"/>
            <a:ext cx="8359221" cy="4701458"/>
          </a:xfrm>
          <a:prstGeom prst="rect">
            <a:avLst/>
          </a:prstGeom>
        </p:spPr>
      </p:pic>
    </p:spTree>
    <p:extLst>
      <p:ext uri="{BB962C8B-B14F-4D97-AF65-F5344CB8AC3E}">
        <p14:creationId xmlns:p14="http://schemas.microsoft.com/office/powerpoint/2010/main" val="28036725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42AD3-F5E6-7DF1-E242-38C0F0FBC3D2}"/>
              </a:ext>
            </a:extLst>
          </p:cNvPr>
          <p:cNvSpPr>
            <a:spLocks noGrp="1"/>
          </p:cNvSpPr>
          <p:nvPr>
            <p:ph type="title"/>
          </p:nvPr>
        </p:nvSpPr>
        <p:spPr/>
        <p:txBody>
          <a:bodyPr>
            <a:normAutofit/>
          </a:bodyPr>
          <a:lstStyle/>
          <a:p>
            <a:r>
              <a:rPr lang="en-US" altLang="zh-CN" sz="4800" dirty="0"/>
              <a:t>Part 2. Profile Graph</a:t>
            </a:r>
            <a:endParaRPr lang="zh-CN" altLang="en-US" dirty="0"/>
          </a:p>
        </p:txBody>
      </p:sp>
      <p:pic>
        <p:nvPicPr>
          <p:cNvPr id="5" name="内容占位符 4">
            <a:extLst>
              <a:ext uri="{FF2B5EF4-FFF2-40B4-BE49-F238E27FC236}">
                <a16:creationId xmlns:a16="http://schemas.microsoft.com/office/drawing/2014/main" id="{89D8E32B-A370-03D2-0C39-0D448EB2A621}"/>
              </a:ext>
            </a:extLst>
          </p:cNvPr>
          <p:cNvPicPr>
            <a:picLocks noGrp="1" noChangeAspect="1"/>
          </p:cNvPicPr>
          <p:nvPr>
            <p:ph idx="1"/>
          </p:nvPr>
        </p:nvPicPr>
        <p:blipFill>
          <a:blip r:embed="rId2"/>
          <a:stretch>
            <a:fillRect/>
          </a:stretch>
        </p:blipFill>
        <p:spPr>
          <a:xfrm>
            <a:off x="1762879" y="1479550"/>
            <a:ext cx="8666242" cy="4646613"/>
          </a:xfrm>
        </p:spPr>
      </p:pic>
    </p:spTree>
    <p:extLst>
      <p:ext uri="{BB962C8B-B14F-4D97-AF65-F5344CB8AC3E}">
        <p14:creationId xmlns:p14="http://schemas.microsoft.com/office/powerpoint/2010/main" val="20782089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CD7A9-F0D5-A4BD-1CA3-A41AE37D9D0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2358968-B24A-404B-8C7D-3A9EFFCC2F36}"/>
              </a:ext>
            </a:extLst>
          </p:cNvPr>
          <p:cNvSpPr>
            <a:spLocks noGrp="1"/>
          </p:cNvSpPr>
          <p:nvPr>
            <p:ph type="title"/>
          </p:nvPr>
        </p:nvSpPr>
        <p:spPr/>
        <p:txBody>
          <a:bodyPr>
            <a:normAutofit fontScale="90000"/>
          </a:bodyPr>
          <a:lstStyle/>
          <a:p>
            <a:r>
              <a:rPr lang="en-US" altLang="zh-CN" sz="4800" dirty="0"/>
              <a:t>Part 2. Interpolated Line RMSE</a:t>
            </a:r>
            <a:endParaRPr lang="zh-CN" altLang="en-US" dirty="0"/>
          </a:p>
        </p:txBody>
      </p:sp>
      <p:sp>
        <p:nvSpPr>
          <p:cNvPr id="4" name="内容占位符 3">
            <a:extLst>
              <a:ext uri="{FF2B5EF4-FFF2-40B4-BE49-F238E27FC236}">
                <a16:creationId xmlns:a16="http://schemas.microsoft.com/office/drawing/2014/main" id="{1C75758E-4189-2E48-3691-1D041E392CFD}"/>
              </a:ext>
            </a:extLst>
          </p:cNvPr>
          <p:cNvSpPr>
            <a:spLocks noGrp="1"/>
          </p:cNvSpPr>
          <p:nvPr>
            <p:ph idx="1"/>
          </p:nvPr>
        </p:nvSpPr>
        <p:spPr>
          <a:xfrm>
            <a:off x="609600" y="1478844"/>
            <a:ext cx="5101389" cy="4647321"/>
          </a:xfrm>
        </p:spPr>
        <p:txBody>
          <a:bodyPr>
            <a:normAutofit/>
          </a:bodyPr>
          <a:lstStyle/>
          <a:p>
            <a:pPr marL="457200" indent="-457200">
              <a:buFont typeface="Arial" panose="020B0604020202020204" pitchFamily="34" charset="0"/>
              <a:buChar char="•"/>
            </a:pPr>
            <a:r>
              <a:rPr lang="en-US" altLang="zh-CN" sz="2400" dirty="0">
                <a:solidFill>
                  <a:schemeClr val="tx1"/>
                </a:solidFill>
                <a:latin typeface="HarmonyOS Sans SC Medium" panose="00000600000000000000" pitchFamily="2" charset="-122"/>
                <a:ea typeface="HarmonyOS Sans SC Medium" panose="00000600000000000000" pitchFamily="2" charset="-122"/>
              </a:rPr>
              <a:t>Extract Z values to vertices of the transect line</a:t>
            </a:r>
          </a:p>
          <a:p>
            <a:pPr marL="457200" indent="-457200">
              <a:buFont typeface="Arial" panose="020B0604020202020204" pitchFamily="34" charset="0"/>
              <a:buChar char="•"/>
            </a:pPr>
            <a:endParaRPr lang="en-US" altLang="zh-CN" sz="2400" dirty="0">
              <a:solidFill>
                <a:schemeClr val="tx1"/>
              </a:solidFill>
              <a:latin typeface="HarmonyOS Sans SC Medium" panose="00000600000000000000" pitchFamily="2" charset="-122"/>
              <a:ea typeface="HarmonyOS Sans SC Medium" panose="00000600000000000000" pitchFamily="2" charset="-122"/>
            </a:endParaRPr>
          </a:p>
          <a:p>
            <a:pPr marL="457200" indent="-457200">
              <a:buFont typeface="Arial" panose="020B0604020202020204" pitchFamily="34" charset="0"/>
              <a:buChar char="•"/>
            </a:pPr>
            <a:r>
              <a:rPr lang="en-US" altLang="zh-CN" sz="2400" dirty="0">
                <a:solidFill>
                  <a:schemeClr val="tx1"/>
                </a:solidFill>
                <a:latin typeface="HarmonyOS Sans SC Medium" panose="00000600000000000000" pitchFamily="2" charset="-122"/>
                <a:ea typeface="HarmonyOS Sans SC Medium" panose="00000600000000000000" pitchFamily="2" charset="-122"/>
              </a:rPr>
              <a:t>Use vertex Z values from original 30m DEM as the ground truth</a:t>
            </a:r>
          </a:p>
          <a:p>
            <a:pPr marL="457200" indent="-457200">
              <a:buFont typeface="Arial" panose="020B0604020202020204" pitchFamily="34" charset="0"/>
              <a:buChar char="•"/>
            </a:pPr>
            <a:endParaRPr lang="en-US" altLang="zh-CN" sz="2400" dirty="0">
              <a:solidFill>
                <a:schemeClr val="tx1"/>
              </a:solidFill>
              <a:latin typeface="HarmonyOS Sans SC Medium" panose="00000600000000000000" pitchFamily="2" charset="-122"/>
              <a:ea typeface="HarmonyOS Sans SC Medium" panose="00000600000000000000" pitchFamily="2" charset="-122"/>
            </a:endParaRPr>
          </a:p>
          <a:p>
            <a:pPr marL="457200" indent="-457200">
              <a:buFont typeface="Arial" panose="020B0604020202020204" pitchFamily="34" charset="0"/>
              <a:buChar char="•"/>
            </a:pPr>
            <a:r>
              <a:rPr lang="en-US" altLang="zh-CN" sz="2400" dirty="0">
                <a:solidFill>
                  <a:schemeClr val="tx1"/>
                </a:solidFill>
                <a:latin typeface="HarmonyOS Sans SC Medium" panose="00000600000000000000" pitchFamily="2" charset="-122"/>
                <a:ea typeface="HarmonyOS Sans SC Medium" panose="00000600000000000000" pitchFamily="2" charset="-122"/>
              </a:rPr>
              <a:t>Compare predicted vertices Z values from 4 groups to the ground truth by RMSE.</a:t>
            </a:r>
            <a:endParaRPr lang="zh-CN" altLang="en-US" sz="2400" dirty="0">
              <a:solidFill>
                <a:schemeClr val="tx1"/>
              </a:solidFill>
              <a:latin typeface="HarmonyOS Sans SC Medium" panose="00000600000000000000" pitchFamily="2" charset="-122"/>
              <a:ea typeface="HarmonyOS Sans SC Medium" panose="00000600000000000000" pitchFamily="2" charset="-122"/>
            </a:endParaRPr>
          </a:p>
        </p:txBody>
      </p:sp>
      <p:pic>
        <p:nvPicPr>
          <p:cNvPr id="9" name="图片 8">
            <a:extLst>
              <a:ext uri="{FF2B5EF4-FFF2-40B4-BE49-F238E27FC236}">
                <a16:creationId xmlns:a16="http://schemas.microsoft.com/office/drawing/2014/main" id="{8CB30FA5-98DC-1C90-E024-E90B974B44F5}"/>
              </a:ext>
            </a:extLst>
          </p:cNvPr>
          <p:cNvPicPr>
            <a:picLocks noChangeAspect="1"/>
          </p:cNvPicPr>
          <p:nvPr/>
        </p:nvPicPr>
        <p:blipFill>
          <a:blip r:embed="rId3"/>
          <a:stretch>
            <a:fillRect/>
          </a:stretch>
        </p:blipFill>
        <p:spPr>
          <a:xfrm>
            <a:off x="6389502" y="2186492"/>
            <a:ext cx="3968954" cy="3105310"/>
          </a:xfrm>
          <a:prstGeom prst="rect">
            <a:avLst/>
          </a:prstGeom>
        </p:spPr>
      </p:pic>
    </p:spTree>
    <p:extLst>
      <p:ext uri="{BB962C8B-B14F-4D97-AF65-F5344CB8AC3E}">
        <p14:creationId xmlns:p14="http://schemas.microsoft.com/office/powerpoint/2010/main" val="3685460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DE2A2-EF44-4A33-86C7-0CC52B7B3E1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0DD1C1E-56E4-6C84-FE77-1902F3E61788}"/>
              </a:ext>
            </a:extLst>
          </p:cNvPr>
          <p:cNvSpPr>
            <a:spLocks noGrp="1"/>
          </p:cNvSpPr>
          <p:nvPr>
            <p:ph type="title"/>
          </p:nvPr>
        </p:nvSpPr>
        <p:spPr/>
        <p:txBody>
          <a:bodyPr/>
          <a:lstStyle/>
          <a:p>
            <a:r>
              <a:rPr lang="en-US" altLang="zh-CN" dirty="0">
                <a:latin typeface="HarmonyOS Sans Medium" panose="00000600000000000000" pitchFamily="2" charset="0"/>
              </a:rPr>
              <a:t>Part2.Tasks</a:t>
            </a:r>
            <a:endParaRPr lang="zh-CN" altLang="en-US" dirty="0">
              <a:latin typeface="HarmonyOS Sans Medium" panose="00000600000000000000" pitchFamily="2" charset="0"/>
            </a:endParaRPr>
          </a:p>
        </p:txBody>
      </p:sp>
      <p:sp>
        <p:nvSpPr>
          <p:cNvPr id="3" name="内容占位符 2">
            <a:extLst>
              <a:ext uri="{FF2B5EF4-FFF2-40B4-BE49-F238E27FC236}">
                <a16:creationId xmlns:a16="http://schemas.microsoft.com/office/drawing/2014/main" id="{7F69D448-B806-2561-9B49-FE64CDCC4A54}"/>
              </a:ext>
            </a:extLst>
          </p:cNvPr>
          <p:cNvSpPr>
            <a:spLocks noGrp="1"/>
          </p:cNvSpPr>
          <p:nvPr>
            <p:ph idx="1"/>
          </p:nvPr>
        </p:nvSpPr>
        <p:spPr>
          <a:xfrm>
            <a:off x="374073" y="1392381"/>
            <a:ext cx="11429999" cy="5070763"/>
          </a:xfrm>
        </p:spPr>
        <p:txBody>
          <a:bodyPr>
            <a:normAutofit fontScale="70000" lnSpcReduction="20000"/>
          </a:bodyPr>
          <a:lstStyle/>
          <a:p>
            <a:pPr marL="457200" indent="-457200">
              <a:buFont typeface="Arial" panose="020B0604020202020204" pitchFamily="34" charset="0"/>
              <a:buChar char="•"/>
            </a:pPr>
            <a:r>
              <a:rPr lang="en-US" altLang="zh-CN" dirty="0">
                <a:solidFill>
                  <a:schemeClr val="tx1"/>
                </a:solidFill>
                <a:latin typeface="HarmonyOS Sans Medium" panose="00000600000000000000" pitchFamily="2" charset="0"/>
              </a:rPr>
              <a:t>Load 30m </a:t>
            </a:r>
            <a:r>
              <a:rPr lang="en-US" altLang="zh-CN" dirty="0">
                <a:solidFill>
                  <a:schemeClr val="accent3">
                    <a:lumMod val="75000"/>
                  </a:schemeClr>
                </a:solidFill>
                <a:latin typeface="HarmonyOS Sans Medium" panose="00000600000000000000" pitchFamily="2" charset="0"/>
              </a:rPr>
              <a:t>DEM </a:t>
            </a:r>
            <a:r>
              <a:rPr lang="en-US" altLang="zh-CN" dirty="0">
                <a:solidFill>
                  <a:schemeClr val="tx1"/>
                </a:solidFill>
                <a:latin typeface="HarmonyOS Sans Medium" panose="00000600000000000000" pitchFamily="2" charset="0"/>
              </a:rPr>
              <a:t>data.</a:t>
            </a:r>
          </a:p>
          <a:p>
            <a:pPr marL="457200" indent="-457200">
              <a:buFont typeface="Arial" panose="020B0604020202020204" pitchFamily="34" charset="0"/>
              <a:buChar char="•"/>
            </a:pPr>
            <a:endParaRPr lang="en-US" altLang="zh-CN" dirty="0">
              <a:solidFill>
                <a:schemeClr val="tx1"/>
              </a:solidFill>
              <a:latin typeface="HarmonyOS Sans Medium" panose="00000600000000000000" pitchFamily="2" charset="0"/>
            </a:endParaRPr>
          </a:p>
          <a:p>
            <a:pPr marL="457200" indent="-457200">
              <a:buFont typeface="Arial" panose="020B0604020202020204" pitchFamily="34" charset="0"/>
              <a:buChar char="•"/>
            </a:pPr>
            <a:r>
              <a:rPr lang="en-US" altLang="zh-CN" dirty="0">
                <a:solidFill>
                  <a:schemeClr val="accent5">
                    <a:lumMod val="75000"/>
                  </a:schemeClr>
                </a:solidFill>
                <a:latin typeface="HarmonyOS Sans Medium" panose="00000600000000000000" pitchFamily="2" charset="0"/>
              </a:rPr>
              <a:t>Resample</a:t>
            </a:r>
            <a:r>
              <a:rPr lang="en-US" altLang="zh-CN" dirty="0">
                <a:solidFill>
                  <a:schemeClr val="tx1"/>
                </a:solidFill>
                <a:latin typeface="HarmonyOS Sans Medium" panose="00000600000000000000" pitchFamily="2" charset="0"/>
              </a:rPr>
              <a:t> it into lower resolutions with 2 algorithms:</a:t>
            </a:r>
          </a:p>
          <a:p>
            <a:pPr marL="914400" lvl="1" indent="-457200">
              <a:buFont typeface="Arial" panose="020B0604020202020204" pitchFamily="34" charset="0"/>
              <a:buChar char="•"/>
            </a:pPr>
            <a:r>
              <a:rPr lang="en-US" altLang="zh-CN" dirty="0">
                <a:solidFill>
                  <a:schemeClr val="tx1"/>
                </a:solidFill>
                <a:latin typeface="HarmonyOS Sans Medium" panose="00000600000000000000" pitchFamily="2" charset="0"/>
              </a:rPr>
              <a:t>90m and 200m</a:t>
            </a:r>
          </a:p>
          <a:p>
            <a:pPr marL="914400" lvl="1" indent="-457200">
              <a:buFont typeface="Arial" panose="020B0604020202020204" pitchFamily="34" charset="0"/>
              <a:buChar char="•"/>
            </a:pPr>
            <a:r>
              <a:rPr lang="en-US" altLang="zh-CN" dirty="0">
                <a:solidFill>
                  <a:schemeClr val="tx2">
                    <a:lumMod val="60000"/>
                    <a:lumOff val="40000"/>
                  </a:schemeClr>
                </a:solidFill>
                <a:latin typeface="HarmonyOS Sans Medium" panose="00000600000000000000" pitchFamily="2" charset="0"/>
              </a:rPr>
              <a:t>Nearest Neighbor </a:t>
            </a:r>
            <a:r>
              <a:rPr lang="en-US" altLang="zh-CN" dirty="0">
                <a:solidFill>
                  <a:schemeClr val="tx1"/>
                </a:solidFill>
                <a:latin typeface="HarmonyOS Sans Medium" panose="00000600000000000000" pitchFamily="2" charset="0"/>
              </a:rPr>
              <a:t>(NN), and </a:t>
            </a:r>
            <a:r>
              <a:rPr lang="en-US" altLang="zh-CN" dirty="0">
                <a:solidFill>
                  <a:srgbClr val="FFC000"/>
                </a:solidFill>
                <a:latin typeface="HarmonyOS Sans Medium" panose="00000600000000000000" pitchFamily="2" charset="0"/>
              </a:rPr>
              <a:t>Bilinear</a:t>
            </a:r>
          </a:p>
          <a:p>
            <a:pPr marL="914400" lvl="1" indent="-457200">
              <a:buFont typeface="Arial" panose="020B0604020202020204" pitchFamily="34" charset="0"/>
              <a:buChar char="•"/>
            </a:pPr>
            <a:endParaRPr lang="en-US" altLang="zh-CN" dirty="0">
              <a:solidFill>
                <a:schemeClr val="tx1"/>
              </a:solidFill>
              <a:latin typeface="HarmonyOS Sans Medium" panose="00000600000000000000" pitchFamily="2" charset="0"/>
            </a:endParaRPr>
          </a:p>
          <a:p>
            <a:pPr marL="457200" indent="-457200">
              <a:buFont typeface="Arial" panose="020B0604020202020204" pitchFamily="34" charset="0"/>
              <a:buChar char="•"/>
            </a:pPr>
            <a:r>
              <a:rPr lang="en-US" altLang="zh-CN" dirty="0">
                <a:solidFill>
                  <a:schemeClr val="tx1"/>
                </a:solidFill>
                <a:latin typeface="HarmonyOS Sans Medium" panose="00000600000000000000" pitchFamily="2" charset="0"/>
              </a:rPr>
              <a:t>Add color ramp to the resampled raster layers.</a:t>
            </a:r>
          </a:p>
          <a:p>
            <a:pPr marL="914400" lvl="1" indent="-457200">
              <a:buFont typeface="Arial" panose="020B0604020202020204" pitchFamily="34" charset="0"/>
              <a:buChar char="•"/>
            </a:pPr>
            <a:r>
              <a:rPr lang="en-US" altLang="zh-CN" dirty="0">
                <a:solidFill>
                  <a:schemeClr val="tx1"/>
                </a:solidFill>
                <a:latin typeface="HarmonyOS Sans Medium" panose="00000600000000000000" pitchFamily="2" charset="0"/>
              </a:rPr>
              <a:t>This step is for visual purpose.</a:t>
            </a:r>
          </a:p>
          <a:p>
            <a:pPr marL="914400" lvl="1" indent="-457200">
              <a:buFont typeface="Arial" panose="020B0604020202020204" pitchFamily="34" charset="0"/>
              <a:buChar char="•"/>
            </a:pPr>
            <a:endParaRPr lang="en-US" altLang="zh-CN" dirty="0">
              <a:solidFill>
                <a:schemeClr val="tx1"/>
              </a:solidFill>
              <a:latin typeface="HarmonyOS Sans Medium" panose="00000600000000000000" pitchFamily="2" charset="0"/>
            </a:endParaRPr>
          </a:p>
          <a:p>
            <a:pPr marL="457200" indent="-457200">
              <a:buFont typeface="Arial" panose="020B0604020202020204" pitchFamily="34" charset="0"/>
              <a:buChar char="•"/>
            </a:pPr>
            <a:r>
              <a:rPr lang="en-US" altLang="zh-CN" dirty="0">
                <a:solidFill>
                  <a:srgbClr val="FF0000"/>
                </a:solidFill>
                <a:latin typeface="HarmonyOS Sans Medium" panose="00000600000000000000" pitchFamily="2" charset="0"/>
              </a:rPr>
              <a:t>Interpolate</a:t>
            </a:r>
            <a:r>
              <a:rPr lang="en-US" altLang="zh-CN" dirty="0">
                <a:solidFill>
                  <a:schemeClr val="tx1"/>
                </a:solidFill>
                <a:latin typeface="HarmonyOS Sans Medium" panose="00000600000000000000" pitchFamily="2" charset="0"/>
              </a:rPr>
              <a:t> resampled layers to </a:t>
            </a:r>
            <a:r>
              <a:rPr lang="en-US" altLang="zh-CN" dirty="0">
                <a:solidFill>
                  <a:srgbClr val="00B050"/>
                </a:solidFill>
                <a:latin typeface="HarmonyOS Sans Medium" panose="00000600000000000000" pitchFamily="2" charset="0"/>
              </a:rPr>
              <a:t>shape</a:t>
            </a:r>
            <a:r>
              <a:rPr lang="en-US" altLang="zh-CN" dirty="0">
                <a:solidFill>
                  <a:schemeClr val="tx1"/>
                </a:solidFill>
                <a:latin typeface="HarmonyOS Sans Medium" panose="00000600000000000000" pitchFamily="2" charset="0"/>
              </a:rPr>
              <a:t> and draw </a:t>
            </a:r>
            <a:r>
              <a:rPr lang="en-US" altLang="zh-CN" dirty="0">
                <a:solidFill>
                  <a:schemeClr val="accent4">
                    <a:lumMod val="75000"/>
                  </a:schemeClr>
                </a:solidFill>
                <a:latin typeface="HarmonyOS Sans Medium" panose="00000600000000000000" pitchFamily="2" charset="0"/>
              </a:rPr>
              <a:t>profile graph</a:t>
            </a:r>
            <a:r>
              <a:rPr lang="en-US" altLang="zh-CN" dirty="0">
                <a:solidFill>
                  <a:schemeClr val="tx1"/>
                </a:solidFill>
                <a:latin typeface="HarmonyOS Sans Medium" panose="00000600000000000000" pitchFamily="2" charset="0"/>
              </a:rPr>
              <a:t>.</a:t>
            </a:r>
          </a:p>
          <a:p>
            <a:pPr marL="914400" lvl="1" indent="-457200">
              <a:buFont typeface="Arial" panose="020B0604020202020204" pitchFamily="34" charset="0"/>
              <a:buChar char="•"/>
            </a:pPr>
            <a:r>
              <a:rPr lang="en-US" altLang="zh-CN" dirty="0">
                <a:solidFill>
                  <a:schemeClr val="tx1"/>
                </a:solidFill>
                <a:latin typeface="HarmonyOS Sans Medium" panose="00000600000000000000" pitchFamily="2" charset="0"/>
              </a:rPr>
              <a:t>Manually draw a </a:t>
            </a:r>
            <a:r>
              <a:rPr lang="en-US" altLang="zh-CN" dirty="0">
                <a:solidFill>
                  <a:srgbClr val="00B0F0"/>
                </a:solidFill>
                <a:latin typeface="HarmonyOS Sans Medium" panose="00000600000000000000" pitchFamily="2" charset="0"/>
              </a:rPr>
              <a:t>transect</a:t>
            </a:r>
            <a:r>
              <a:rPr lang="en-US" altLang="zh-CN" dirty="0">
                <a:solidFill>
                  <a:schemeClr val="tx1"/>
                </a:solidFill>
                <a:latin typeface="HarmonyOS Sans Medium" panose="00000600000000000000" pitchFamily="2" charset="0"/>
              </a:rPr>
              <a:t> as the interpolating shape.</a:t>
            </a:r>
          </a:p>
          <a:p>
            <a:pPr marL="914400" lvl="1" indent="-457200">
              <a:buFont typeface="Arial" panose="020B0604020202020204" pitchFamily="34" charset="0"/>
              <a:buChar char="•"/>
            </a:pPr>
            <a:r>
              <a:rPr lang="en-US" altLang="zh-CN" dirty="0">
                <a:solidFill>
                  <a:schemeClr val="tx1"/>
                </a:solidFill>
                <a:latin typeface="HarmonyOS Sans Medium" panose="00000600000000000000" pitchFamily="2" charset="0"/>
              </a:rPr>
              <a:t>Use </a:t>
            </a:r>
            <a:r>
              <a:rPr lang="en-US" altLang="zh-CN" dirty="0">
                <a:solidFill>
                  <a:srgbClr val="FFC000"/>
                </a:solidFill>
                <a:latin typeface="HarmonyOS Sans Medium" panose="00000600000000000000" pitchFamily="2" charset="0"/>
              </a:rPr>
              <a:t>bilinear</a:t>
            </a:r>
            <a:r>
              <a:rPr lang="en-US" altLang="zh-CN" dirty="0">
                <a:solidFill>
                  <a:schemeClr val="tx1"/>
                </a:solidFill>
                <a:latin typeface="HarmonyOS Sans Medium" panose="00000600000000000000" pitchFamily="2" charset="0"/>
              </a:rPr>
              <a:t> at this step.</a:t>
            </a:r>
          </a:p>
          <a:p>
            <a:pPr marL="914400" lvl="1" indent="-457200">
              <a:buFont typeface="Arial" panose="020B0604020202020204" pitchFamily="34" charset="0"/>
              <a:buChar char="•"/>
            </a:pPr>
            <a:r>
              <a:rPr lang="en-US" altLang="zh-CN" dirty="0">
                <a:solidFill>
                  <a:schemeClr val="tx1"/>
                </a:solidFill>
                <a:latin typeface="HarmonyOS Sans Medium" panose="00000600000000000000" pitchFamily="2" charset="0"/>
              </a:rPr>
              <a:t>Adjust x-axis units to make numbers in regular intervals.</a:t>
            </a:r>
          </a:p>
          <a:p>
            <a:pPr marL="914400" lvl="1" indent="-457200">
              <a:buFont typeface="Arial" panose="020B0604020202020204" pitchFamily="34" charset="0"/>
              <a:buChar char="•"/>
            </a:pPr>
            <a:endParaRPr lang="en-US" altLang="zh-CN" dirty="0">
              <a:solidFill>
                <a:schemeClr val="tx1"/>
              </a:solidFill>
              <a:latin typeface="HarmonyOS Sans Medium" panose="00000600000000000000" pitchFamily="2" charset="0"/>
            </a:endParaRPr>
          </a:p>
          <a:p>
            <a:pPr marL="457200" indent="-457200">
              <a:buFont typeface="Arial" panose="020B0604020202020204" pitchFamily="34" charset="0"/>
              <a:buChar char="•"/>
            </a:pPr>
            <a:r>
              <a:rPr lang="en-US" altLang="zh-CN" dirty="0">
                <a:solidFill>
                  <a:schemeClr val="tx1"/>
                </a:solidFill>
                <a:latin typeface="HarmonyOS Sans Medium" panose="00000600000000000000" pitchFamily="2" charset="0"/>
              </a:rPr>
              <a:t>Compare </a:t>
            </a:r>
            <a:r>
              <a:rPr lang="en-US" altLang="zh-CN" dirty="0">
                <a:solidFill>
                  <a:srgbClr val="FF0000"/>
                </a:solidFill>
                <a:latin typeface="HarmonyOS Sans Medium" panose="00000600000000000000" pitchFamily="2" charset="0"/>
              </a:rPr>
              <a:t>RMSE</a:t>
            </a:r>
            <a:r>
              <a:rPr lang="en-US" altLang="zh-CN" dirty="0">
                <a:solidFill>
                  <a:schemeClr val="tx1"/>
                </a:solidFill>
                <a:latin typeface="HarmonyOS Sans Medium" panose="00000600000000000000" pitchFamily="2" charset="0"/>
              </a:rPr>
              <a:t> among Z values of all interpolated polylines</a:t>
            </a:r>
          </a:p>
          <a:p>
            <a:pPr marL="457200" indent="-457200">
              <a:buFont typeface="Arial" panose="020B0604020202020204" pitchFamily="34" charset="0"/>
              <a:buChar char="•"/>
            </a:pPr>
            <a:endParaRPr lang="en-US" altLang="zh-CN" dirty="0">
              <a:solidFill>
                <a:schemeClr val="tx1"/>
              </a:solidFill>
              <a:latin typeface="HarmonyOS Sans Medium" panose="00000600000000000000" pitchFamily="2" charset="0"/>
            </a:endParaRPr>
          </a:p>
        </p:txBody>
      </p:sp>
    </p:spTree>
    <p:extLst>
      <p:ext uri="{BB962C8B-B14F-4D97-AF65-F5344CB8AC3E}">
        <p14:creationId xmlns:p14="http://schemas.microsoft.com/office/powerpoint/2010/main" val="28915444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96AD9-325A-2D5A-D903-182B5D83F7C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DA2778F-1F03-D314-6EF0-0F663B8089D1}"/>
              </a:ext>
            </a:extLst>
          </p:cNvPr>
          <p:cNvSpPr>
            <a:spLocks noGrp="1"/>
          </p:cNvSpPr>
          <p:nvPr>
            <p:ph type="title"/>
          </p:nvPr>
        </p:nvSpPr>
        <p:spPr/>
        <p:txBody>
          <a:bodyPr/>
          <a:lstStyle/>
          <a:p>
            <a:r>
              <a:rPr lang="en-US" altLang="zh-CN" dirty="0">
                <a:latin typeface="HarmonyOS Sans Medium" panose="00000600000000000000" pitchFamily="2" charset="0"/>
              </a:rPr>
              <a:t>Part2. Expr Questions</a:t>
            </a:r>
            <a:endParaRPr lang="zh-CN" altLang="en-US" dirty="0">
              <a:latin typeface="HarmonyOS Sans Medium" panose="00000600000000000000" pitchFamily="2" charset="0"/>
            </a:endParaRPr>
          </a:p>
        </p:txBody>
      </p:sp>
      <p:sp>
        <p:nvSpPr>
          <p:cNvPr id="3" name="内容占位符 2">
            <a:extLst>
              <a:ext uri="{FF2B5EF4-FFF2-40B4-BE49-F238E27FC236}">
                <a16:creationId xmlns:a16="http://schemas.microsoft.com/office/drawing/2014/main" id="{12DAD561-4E38-DCA7-079B-7D719E9893F8}"/>
              </a:ext>
            </a:extLst>
          </p:cNvPr>
          <p:cNvSpPr>
            <a:spLocks noGrp="1"/>
          </p:cNvSpPr>
          <p:nvPr>
            <p:ph idx="1"/>
          </p:nvPr>
        </p:nvSpPr>
        <p:spPr>
          <a:xfrm>
            <a:off x="374073" y="1392381"/>
            <a:ext cx="11429999" cy="5070763"/>
          </a:xfrm>
        </p:spPr>
        <p:txBody>
          <a:bodyPr>
            <a:normAutofit fontScale="77500" lnSpcReduction="20000"/>
          </a:bodyPr>
          <a:lstStyle/>
          <a:p>
            <a:pPr marL="514350" indent="-514350" algn="l">
              <a:spcBef>
                <a:spcPts val="900"/>
              </a:spcBef>
              <a:spcAft>
                <a:spcPts val="900"/>
              </a:spcAft>
              <a:buAutoNum type="arabicPeriod"/>
            </a:pPr>
            <a:r>
              <a:rPr lang="en-US" altLang="zh-CN" b="0" i="0" dirty="0">
                <a:solidFill>
                  <a:srgbClr val="020202"/>
                </a:solidFill>
                <a:effectLst/>
                <a:latin typeface="HarmonyOS Sans SC Medium" panose="00000600000000000000" pitchFamily="2" charset="-122"/>
                <a:ea typeface="HarmonyOS Sans SC Medium" panose="00000600000000000000" pitchFamily="2" charset="-122"/>
              </a:rPr>
              <a:t>Examine the topography at grid cell scales of 30m, 90m and 200m. You may need to use shaded-relief images to examine the spatial patterns in the topography. </a:t>
            </a:r>
          </a:p>
          <a:p>
            <a:pPr marL="971550" lvl="1" indent="-514350">
              <a:spcBef>
                <a:spcPts val="900"/>
              </a:spcBef>
              <a:spcAft>
                <a:spcPts val="900"/>
              </a:spcAft>
              <a:buFont typeface="Arial" panose="020B0604020202020204" pitchFamily="34" charset="0"/>
              <a:buChar char="•"/>
            </a:pPr>
            <a:r>
              <a:rPr lang="en-US" altLang="zh-CN" b="0" i="0" dirty="0">
                <a:solidFill>
                  <a:srgbClr val="020202"/>
                </a:solidFill>
                <a:effectLst/>
                <a:latin typeface="HarmonyOS Sans SC Medium" panose="00000600000000000000" pitchFamily="2" charset="-122"/>
                <a:ea typeface="HarmonyOS Sans SC Medium" panose="00000600000000000000" pitchFamily="2" charset="-122"/>
              </a:rPr>
              <a:t>Describe how the topography is represented compared to the 30 meter DEM.</a:t>
            </a:r>
          </a:p>
          <a:p>
            <a:pPr algn="l">
              <a:spcBef>
                <a:spcPts val="900"/>
              </a:spcBef>
              <a:spcAft>
                <a:spcPts val="900"/>
              </a:spcAft>
            </a:pPr>
            <a:r>
              <a:rPr lang="en-US" altLang="zh-CN" b="0" i="0" dirty="0">
                <a:solidFill>
                  <a:srgbClr val="020202"/>
                </a:solidFill>
                <a:effectLst/>
                <a:latin typeface="HarmonyOS Sans SC Medium" panose="00000600000000000000" pitchFamily="2" charset="-122"/>
                <a:ea typeface="HarmonyOS Sans SC Medium" panose="00000600000000000000" pitchFamily="2" charset="-122"/>
              </a:rPr>
              <a:t>2. Compare and contrast the DEMs at a particular scale generated using different interpolation algorithms. </a:t>
            </a:r>
          </a:p>
          <a:p>
            <a:pPr marL="914400" lvl="1" indent="-457200">
              <a:spcBef>
                <a:spcPts val="900"/>
              </a:spcBef>
              <a:spcAft>
                <a:spcPts val="900"/>
              </a:spcAft>
              <a:buFont typeface="Arial" panose="020B0604020202020204" pitchFamily="34" charset="0"/>
              <a:buChar char="•"/>
            </a:pPr>
            <a:r>
              <a:rPr lang="en-US" altLang="zh-CN" b="0" i="0" dirty="0">
                <a:solidFill>
                  <a:srgbClr val="020202"/>
                </a:solidFill>
                <a:effectLst/>
                <a:latin typeface="HarmonyOS Sans SC Medium" panose="00000600000000000000" pitchFamily="2" charset="-122"/>
                <a:ea typeface="HarmonyOS Sans SC Medium" panose="00000600000000000000" pitchFamily="2" charset="-122"/>
              </a:rPr>
              <a:t>Does the type of interpolation algorithm at a particular scale influence the nature of the topography depicted in the shaded-relief images?</a:t>
            </a:r>
          </a:p>
          <a:p>
            <a:pPr algn="l">
              <a:spcBef>
                <a:spcPts val="900"/>
              </a:spcBef>
              <a:spcAft>
                <a:spcPts val="900"/>
              </a:spcAft>
            </a:pPr>
            <a:r>
              <a:rPr lang="en-US" altLang="zh-CN" b="0" i="0" dirty="0">
                <a:solidFill>
                  <a:srgbClr val="020202"/>
                </a:solidFill>
                <a:effectLst/>
                <a:latin typeface="HarmonyOS Sans SC Medium" panose="00000600000000000000" pitchFamily="2" charset="-122"/>
                <a:ea typeface="HarmonyOS Sans SC Medium" panose="00000600000000000000" pitchFamily="2" charset="-122"/>
              </a:rPr>
              <a:t>3. Compare and contrast the interpolation algorithms that were used to generate topographic profiles. Do this for all two grid-cell scales. </a:t>
            </a:r>
          </a:p>
          <a:p>
            <a:pPr marL="914400" lvl="1" indent="-457200">
              <a:spcBef>
                <a:spcPts val="900"/>
              </a:spcBef>
              <a:spcAft>
                <a:spcPts val="900"/>
              </a:spcAft>
              <a:buFont typeface="Arial" panose="020B0604020202020204" pitchFamily="34" charset="0"/>
              <a:buChar char="•"/>
            </a:pPr>
            <a:r>
              <a:rPr lang="en-US" altLang="zh-CN" b="0" i="0" dirty="0">
                <a:solidFill>
                  <a:srgbClr val="020202"/>
                </a:solidFill>
                <a:effectLst/>
                <a:latin typeface="HarmonyOS Sans SC Medium" panose="00000600000000000000" pitchFamily="2" charset="-122"/>
                <a:ea typeface="HarmonyOS Sans SC Medium" panose="00000600000000000000" pitchFamily="2" charset="-122"/>
              </a:rPr>
              <a:t>Which algorithm is most accurate? How did you determine this? Can you produce quantitative evidence?</a:t>
            </a:r>
          </a:p>
          <a:p>
            <a:pPr marL="457200" indent="-457200">
              <a:buFont typeface="Arial" panose="020B0604020202020204" pitchFamily="34" charset="0"/>
              <a:buChar char="•"/>
            </a:pPr>
            <a:endParaRPr lang="en-US" altLang="zh-CN" dirty="0">
              <a:solidFill>
                <a:schemeClr val="tx1"/>
              </a:solidFill>
              <a:latin typeface="HarmonyOS Sans SC Medium" panose="00000600000000000000" pitchFamily="2" charset="-122"/>
              <a:ea typeface="HarmonyOS Sans SC Medium" panose="00000600000000000000" pitchFamily="2" charset="-122"/>
            </a:endParaRPr>
          </a:p>
        </p:txBody>
      </p:sp>
    </p:spTree>
    <p:extLst>
      <p:ext uri="{BB962C8B-B14F-4D97-AF65-F5344CB8AC3E}">
        <p14:creationId xmlns:p14="http://schemas.microsoft.com/office/powerpoint/2010/main" val="2821817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E7B7BA-661A-2178-583C-34C4EA569B3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953982D-786A-1673-4360-612E11D8D18D}"/>
              </a:ext>
            </a:extLst>
          </p:cNvPr>
          <p:cNvSpPr>
            <a:spLocks noGrp="1"/>
          </p:cNvSpPr>
          <p:nvPr>
            <p:ph type="title"/>
          </p:nvPr>
        </p:nvSpPr>
        <p:spPr>
          <a:xfrm>
            <a:off x="643466" y="101601"/>
            <a:ext cx="8179692" cy="1143000"/>
          </a:xfrm>
        </p:spPr>
        <p:txBody>
          <a:bodyPr>
            <a:normAutofit/>
          </a:bodyPr>
          <a:lstStyle/>
          <a:p>
            <a:r>
              <a:rPr lang="en-US" altLang="zh-CN" sz="4400" dirty="0">
                <a:latin typeface="HarmonyOS Sans Medium" panose="00000600000000000000" pitchFamily="2" charset="0"/>
              </a:rPr>
              <a:t>Part 3. Spatial Interpolation</a:t>
            </a:r>
            <a:endParaRPr lang="zh-CN" altLang="en-US" sz="4400" dirty="0">
              <a:latin typeface="HarmonyOS Sans Medium" panose="00000600000000000000" pitchFamily="2" charset="0"/>
            </a:endParaRPr>
          </a:p>
        </p:txBody>
      </p:sp>
      <p:pic>
        <p:nvPicPr>
          <p:cNvPr id="7" name="图片 6" descr="图示&#10;&#10;描述已自动生成">
            <a:extLst>
              <a:ext uri="{FF2B5EF4-FFF2-40B4-BE49-F238E27FC236}">
                <a16:creationId xmlns:a16="http://schemas.microsoft.com/office/drawing/2014/main" id="{882554CA-1870-E7FC-DB54-2547B9C8A926}"/>
              </a:ext>
            </a:extLst>
          </p:cNvPr>
          <p:cNvPicPr>
            <a:picLocks noChangeAspect="1"/>
          </p:cNvPicPr>
          <p:nvPr/>
        </p:nvPicPr>
        <p:blipFill>
          <a:blip r:embed="rId3"/>
          <a:stretch>
            <a:fillRect/>
          </a:stretch>
        </p:blipFill>
        <p:spPr>
          <a:xfrm>
            <a:off x="2758301" y="1497262"/>
            <a:ext cx="6875064" cy="4868779"/>
          </a:xfrm>
          <a:prstGeom prst="rect">
            <a:avLst/>
          </a:prstGeom>
        </p:spPr>
      </p:pic>
    </p:spTree>
    <p:extLst>
      <p:ext uri="{BB962C8B-B14F-4D97-AF65-F5344CB8AC3E}">
        <p14:creationId xmlns:p14="http://schemas.microsoft.com/office/powerpoint/2010/main" val="30946276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C80B6-E4F1-AFDD-70E6-2732AB4B3AE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587663A-91E8-45B7-C7AD-7C4A29AE3463}"/>
              </a:ext>
            </a:extLst>
          </p:cNvPr>
          <p:cNvSpPr>
            <a:spLocks noGrp="1"/>
          </p:cNvSpPr>
          <p:nvPr>
            <p:ph type="title"/>
          </p:nvPr>
        </p:nvSpPr>
        <p:spPr>
          <a:xfrm>
            <a:off x="643466" y="101601"/>
            <a:ext cx="8179692" cy="1143000"/>
          </a:xfrm>
        </p:spPr>
        <p:txBody>
          <a:bodyPr>
            <a:normAutofit/>
          </a:bodyPr>
          <a:lstStyle/>
          <a:p>
            <a:r>
              <a:rPr lang="en-US" altLang="zh-CN" sz="4400" dirty="0">
                <a:latin typeface="HarmonyOS Sans Medium" panose="00000600000000000000" pitchFamily="2" charset="0"/>
              </a:rPr>
              <a:t>Part 3. Spatial Interpolation</a:t>
            </a:r>
            <a:endParaRPr lang="zh-CN" altLang="en-US" sz="4400" dirty="0">
              <a:latin typeface="HarmonyOS Sans Medium" panose="00000600000000000000" pitchFamily="2" charset="0"/>
            </a:endParaRPr>
          </a:p>
        </p:txBody>
      </p:sp>
      <p:pic>
        <p:nvPicPr>
          <p:cNvPr id="4" name="图片 3">
            <a:extLst>
              <a:ext uri="{FF2B5EF4-FFF2-40B4-BE49-F238E27FC236}">
                <a16:creationId xmlns:a16="http://schemas.microsoft.com/office/drawing/2014/main" id="{AD1D03E1-092B-AC2D-8AEE-B28435DE51C2}"/>
              </a:ext>
            </a:extLst>
          </p:cNvPr>
          <p:cNvPicPr>
            <a:picLocks noChangeAspect="1"/>
          </p:cNvPicPr>
          <p:nvPr/>
        </p:nvPicPr>
        <p:blipFill>
          <a:blip r:embed="rId3"/>
          <a:stretch>
            <a:fillRect/>
          </a:stretch>
        </p:blipFill>
        <p:spPr>
          <a:xfrm>
            <a:off x="429571" y="1550735"/>
            <a:ext cx="6195945" cy="4689643"/>
          </a:xfrm>
          <a:prstGeom prst="rect">
            <a:avLst/>
          </a:prstGeom>
        </p:spPr>
      </p:pic>
      <p:pic>
        <p:nvPicPr>
          <p:cNvPr id="6" name="图片 5">
            <a:extLst>
              <a:ext uri="{FF2B5EF4-FFF2-40B4-BE49-F238E27FC236}">
                <a16:creationId xmlns:a16="http://schemas.microsoft.com/office/drawing/2014/main" id="{34508530-3DEB-A8D4-E75C-BA8F786E0535}"/>
              </a:ext>
            </a:extLst>
          </p:cNvPr>
          <p:cNvPicPr>
            <a:picLocks noChangeAspect="1"/>
          </p:cNvPicPr>
          <p:nvPr/>
        </p:nvPicPr>
        <p:blipFill>
          <a:blip r:embed="rId4"/>
          <a:stretch>
            <a:fillRect/>
          </a:stretch>
        </p:blipFill>
        <p:spPr>
          <a:xfrm>
            <a:off x="7660717" y="1550659"/>
            <a:ext cx="3777304" cy="4689719"/>
          </a:xfrm>
          <a:prstGeom prst="rect">
            <a:avLst/>
          </a:prstGeom>
        </p:spPr>
      </p:pic>
    </p:spTree>
    <p:extLst>
      <p:ext uri="{BB962C8B-B14F-4D97-AF65-F5344CB8AC3E}">
        <p14:creationId xmlns:p14="http://schemas.microsoft.com/office/powerpoint/2010/main" val="13420454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5DBE1-75C0-3BFE-C879-5DE9F0F9769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7D9C284-676F-409E-3BC6-86380ECAB287}"/>
              </a:ext>
            </a:extLst>
          </p:cNvPr>
          <p:cNvSpPr>
            <a:spLocks noGrp="1"/>
          </p:cNvSpPr>
          <p:nvPr>
            <p:ph type="title"/>
          </p:nvPr>
        </p:nvSpPr>
        <p:spPr>
          <a:xfrm>
            <a:off x="643466" y="101601"/>
            <a:ext cx="8179692" cy="1143000"/>
          </a:xfrm>
        </p:spPr>
        <p:txBody>
          <a:bodyPr>
            <a:normAutofit/>
          </a:bodyPr>
          <a:lstStyle/>
          <a:p>
            <a:r>
              <a:rPr lang="en-US" altLang="zh-CN" sz="4400" dirty="0">
                <a:latin typeface="HarmonyOS Sans Medium" panose="00000600000000000000" pitchFamily="2" charset="0"/>
              </a:rPr>
              <a:t>Part 3. Spatial Interpolation</a:t>
            </a:r>
            <a:endParaRPr lang="zh-CN" altLang="en-US" sz="4400" dirty="0">
              <a:latin typeface="HarmonyOS Sans Medium" panose="00000600000000000000" pitchFamily="2" charset="0"/>
            </a:endParaRPr>
          </a:p>
        </p:txBody>
      </p:sp>
      <p:pic>
        <p:nvPicPr>
          <p:cNvPr id="5" name="图片 4">
            <a:extLst>
              <a:ext uri="{FF2B5EF4-FFF2-40B4-BE49-F238E27FC236}">
                <a16:creationId xmlns:a16="http://schemas.microsoft.com/office/drawing/2014/main" id="{E936C019-4A9C-4C63-48D3-FC3AA5A82BD1}"/>
              </a:ext>
            </a:extLst>
          </p:cNvPr>
          <p:cNvPicPr>
            <a:picLocks noChangeAspect="1"/>
          </p:cNvPicPr>
          <p:nvPr/>
        </p:nvPicPr>
        <p:blipFill>
          <a:blip r:embed="rId3"/>
          <a:stretch>
            <a:fillRect/>
          </a:stretch>
        </p:blipFill>
        <p:spPr>
          <a:xfrm>
            <a:off x="643466" y="2152890"/>
            <a:ext cx="5924854" cy="3632387"/>
          </a:xfrm>
          <a:prstGeom prst="rect">
            <a:avLst/>
          </a:prstGeom>
        </p:spPr>
      </p:pic>
      <p:pic>
        <p:nvPicPr>
          <p:cNvPr id="8" name="图片 7">
            <a:extLst>
              <a:ext uri="{FF2B5EF4-FFF2-40B4-BE49-F238E27FC236}">
                <a16:creationId xmlns:a16="http://schemas.microsoft.com/office/drawing/2014/main" id="{1FD8EAC6-6143-03B0-0DBC-903D1BB26EA6}"/>
              </a:ext>
            </a:extLst>
          </p:cNvPr>
          <p:cNvPicPr>
            <a:picLocks noChangeAspect="1"/>
          </p:cNvPicPr>
          <p:nvPr/>
        </p:nvPicPr>
        <p:blipFill>
          <a:blip r:embed="rId4"/>
          <a:stretch>
            <a:fillRect/>
          </a:stretch>
        </p:blipFill>
        <p:spPr>
          <a:xfrm>
            <a:off x="7693303" y="2127489"/>
            <a:ext cx="2152761" cy="3657788"/>
          </a:xfrm>
          <a:prstGeom prst="rect">
            <a:avLst/>
          </a:prstGeom>
        </p:spPr>
      </p:pic>
    </p:spTree>
    <p:extLst>
      <p:ext uri="{BB962C8B-B14F-4D97-AF65-F5344CB8AC3E}">
        <p14:creationId xmlns:p14="http://schemas.microsoft.com/office/powerpoint/2010/main" val="7428063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61CDA-6AEC-A1F9-91B0-0C8DC1D6E84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6AC008F-7008-D5A4-8C05-7E84E2AE9C9D}"/>
              </a:ext>
            </a:extLst>
          </p:cNvPr>
          <p:cNvSpPr>
            <a:spLocks noGrp="1"/>
          </p:cNvSpPr>
          <p:nvPr>
            <p:ph type="title"/>
          </p:nvPr>
        </p:nvSpPr>
        <p:spPr>
          <a:xfrm>
            <a:off x="643466" y="101601"/>
            <a:ext cx="8179692" cy="1143000"/>
          </a:xfrm>
        </p:spPr>
        <p:txBody>
          <a:bodyPr>
            <a:normAutofit/>
          </a:bodyPr>
          <a:lstStyle/>
          <a:p>
            <a:r>
              <a:rPr lang="en-US" altLang="zh-CN" sz="4400" dirty="0">
                <a:latin typeface="HarmonyOS Sans Medium" panose="00000600000000000000" pitchFamily="2" charset="0"/>
              </a:rPr>
              <a:t>Part 3. Spatial Interpolation</a:t>
            </a:r>
            <a:endParaRPr lang="zh-CN" altLang="en-US" sz="4400" dirty="0">
              <a:latin typeface="HarmonyOS Sans Medium" panose="00000600000000000000" pitchFamily="2" charset="0"/>
            </a:endParaRPr>
          </a:p>
        </p:txBody>
      </p:sp>
      <p:pic>
        <p:nvPicPr>
          <p:cNvPr id="4" name="图片 3">
            <a:extLst>
              <a:ext uri="{FF2B5EF4-FFF2-40B4-BE49-F238E27FC236}">
                <a16:creationId xmlns:a16="http://schemas.microsoft.com/office/drawing/2014/main" id="{C7CD54B7-DDD6-DCC9-3AAB-B489ECAA7EC0}"/>
              </a:ext>
            </a:extLst>
          </p:cNvPr>
          <p:cNvPicPr>
            <a:picLocks noChangeAspect="1"/>
          </p:cNvPicPr>
          <p:nvPr/>
        </p:nvPicPr>
        <p:blipFill>
          <a:blip r:embed="rId3"/>
          <a:stretch>
            <a:fillRect/>
          </a:stretch>
        </p:blipFill>
        <p:spPr>
          <a:xfrm>
            <a:off x="643466" y="1873404"/>
            <a:ext cx="4692969" cy="4187806"/>
          </a:xfrm>
          <a:prstGeom prst="rect">
            <a:avLst/>
          </a:prstGeom>
        </p:spPr>
      </p:pic>
      <p:pic>
        <p:nvPicPr>
          <p:cNvPr id="7" name="图片 6">
            <a:extLst>
              <a:ext uri="{FF2B5EF4-FFF2-40B4-BE49-F238E27FC236}">
                <a16:creationId xmlns:a16="http://schemas.microsoft.com/office/drawing/2014/main" id="{AB9AC137-87B5-8118-3D94-BED6AE0AFF3E}"/>
              </a:ext>
            </a:extLst>
          </p:cNvPr>
          <p:cNvPicPr>
            <a:picLocks noChangeAspect="1"/>
          </p:cNvPicPr>
          <p:nvPr/>
        </p:nvPicPr>
        <p:blipFill>
          <a:blip r:embed="rId4"/>
          <a:stretch>
            <a:fillRect/>
          </a:stretch>
        </p:blipFill>
        <p:spPr>
          <a:xfrm>
            <a:off x="6200683" y="1873405"/>
            <a:ext cx="4670273" cy="4187806"/>
          </a:xfrm>
          <a:prstGeom prst="rect">
            <a:avLst/>
          </a:prstGeom>
        </p:spPr>
      </p:pic>
    </p:spTree>
    <p:extLst>
      <p:ext uri="{BB962C8B-B14F-4D97-AF65-F5344CB8AC3E}">
        <p14:creationId xmlns:p14="http://schemas.microsoft.com/office/powerpoint/2010/main" val="41066287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7ED1E-251D-5707-D747-B88A8292B99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C06C8FB-4FBA-119C-EB63-2541A16986DA}"/>
              </a:ext>
            </a:extLst>
          </p:cNvPr>
          <p:cNvSpPr>
            <a:spLocks noGrp="1"/>
          </p:cNvSpPr>
          <p:nvPr>
            <p:ph type="title"/>
          </p:nvPr>
        </p:nvSpPr>
        <p:spPr/>
        <p:txBody>
          <a:bodyPr>
            <a:normAutofit/>
          </a:bodyPr>
          <a:lstStyle/>
          <a:p>
            <a:r>
              <a:rPr lang="en-US" altLang="zh-CN" sz="4800" dirty="0"/>
              <a:t>Part 3. Raster RMSE</a:t>
            </a:r>
            <a:endParaRPr lang="zh-CN" altLang="en-US" dirty="0"/>
          </a:p>
        </p:txBody>
      </p:sp>
      <p:sp>
        <p:nvSpPr>
          <p:cNvPr id="4" name="内容占位符 3">
            <a:extLst>
              <a:ext uri="{FF2B5EF4-FFF2-40B4-BE49-F238E27FC236}">
                <a16:creationId xmlns:a16="http://schemas.microsoft.com/office/drawing/2014/main" id="{9A715F6F-D888-8206-DF80-8FC6B9B660C7}"/>
              </a:ext>
            </a:extLst>
          </p:cNvPr>
          <p:cNvSpPr>
            <a:spLocks noGrp="1"/>
          </p:cNvSpPr>
          <p:nvPr>
            <p:ph idx="1"/>
          </p:nvPr>
        </p:nvSpPr>
        <p:spPr>
          <a:xfrm>
            <a:off x="609600" y="1478844"/>
            <a:ext cx="5101389" cy="4647321"/>
          </a:xfrm>
        </p:spPr>
        <p:txBody>
          <a:bodyPr>
            <a:normAutofit/>
          </a:bodyPr>
          <a:lstStyle/>
          <a:p>
            <a:pPr marL="457200" indent="-457200">
              <a:buFont typeface="Arial" panose="020B0604020202020204" pitchFamily="34" charset="0"/>
              <a:buChar char="•"/>
            </a:pPr>
            <a:r>
              <a:rPr lang="en-US" altLang="zh-CN" sz="2400" dirty="0">
                <a:solidFill>
                  <a:schemeClr val="tx1"/>
                </a:solidFill>
                <a:latin typeface="HarmonyOS Sans SC Medium" panose="00000600000000000000" pitchFamily="2" charset="-122"/>
                <a:ea typeface="HarmonyOS Sans SC Medium" panose="00000600000000000000" pitchFamily="2" charset="-122"/>
              </a:rPr>
              <a:t>Also interpolate with Cubic-Spline algorithm</a:t>
            </a:r>
          </a:p>
          <a:p>
            <a:pPr marL="457200" indent="-457200">
              <a:buFont typeface="Arial" panose="020B0604020202020204" pitchFamily="34" charset="0"/>
              <a:buChar char="•"/>
            </a:pPr>
            <a:endParaRPr lang="en-US" altLang="zh-CN" sz="2400" dirty="0">
              <a:solidFill>
                <a:schemeClr val="tx1"/>
              </a:solidFill>
              <a:latin typeface="HarmonyOS Sans SC Medium" panose="00000600000000000000" pitchFamily="2" charset="-122"/>
              <a:ea typeface="HarmonyOS Sans SC Medium" panose="00000600000000000000" pitchFamily="2" charset="-122"/>
            </a:endParaRPr>
          </a:p>
          <a:p>
            <a:pPr marL="457200" indent="-457200">
              <a:buFont typeface="Arial" panose="020B0604020202020204" pitchFamily="34" charset="0"/>
              <a:buChar char="•"/>
            </a:pPr>
            <a:r>
              <a:rPr lang="en-US" altLang="zh-CN" sz="2400" dirty="0">
                <a:solidFill>
                  <a:schemeClr val="tx1"/>
                </a:solidFill>
                <a:latin typeface="HarmonyOS Sans SC Medium" panose="00000600000000000000" pitchFamily="2" charset="-122"/>
                <a:ea typeface="HarmonyOS Sans SC Medium" panose="00000600000000000000" pitchFamily="2" charset="-122"/>
              </a:rPr>
              <a:t>Use raster calculator to get RMSE between interpolated and the original </a:t>
            </a:r>
            <a:r>
              <a:rPr lang="en-US" altLang="zh-CN" sz="2400" dirty="0" err="1">
                <a:solidFill>
                  <a:schemeClr val="tx1"/>
                </a:solidFill>
                <a:latin typeface="HarmonyOS Sans SC Medium" panose="00000600000000000000" pitchFamily="2" charset="-122"/>
                <a:ea typeface="HarmonyOS Sans SC Medium" panose="00000600000000000000" pitchFamily="2" charset="-122"/>
              </a:rPr>
              <a:t>rasters</a:t>
            </a:r>
            <a:r>
              <a:rPr lang="en-US" altLang="zh-CN" sz="2400" dirty="0">
                <a:solidFill>
                  <a:schemeClr val="tx1"/>
                </a:solidFill>
                <a:latin typeface="HarmonyOS Sans SC Medium" panose="00000600000000000000" pitchFamily="2" charset="-122"/>
                <a:ea typeface="HarmonyOS Sans SC Medium" panose="00000600000000000000" pitchFamily="2" charset="-122"/>
              </a:rPr>
              <a:t>.</a:t>
            </a:r>
          </a:p>
          <a:p>
            <a:pPr marL="457200" indent="-457200">
              <a:buFont typeface="Arial" panose="020B0604020202020204" pitchFamily="34" charset="0"/>
              <a:buChar char="•"/>
            </a:pPr>
            <a:endParaRPr lang="en-US" altLang="zh-CN" sz="2400" dirty="0">
              <a:solidFill>
                <a:schemeClr val="tx1"/>
              </a:solidFill>
              <a:latin typeface="HarmonyOS Sans SC Medium" panose="00000600000000000000" pitchFamily="2" charset="-122"/>
              <a:ea typeface="HarmonyOS Sans SC Medium" panose="00000600000000000000" pitchFamily="2" charset="-122"/>
            </a:endParaRPr>
          </a:p>
          <a:p>
            <a:pPr marL="457200" indent="-457200">
              <a:buFont typeface="Arial" panose="020B0604020202020204" pitchFamily="34" charset="0"/>
              <a:buChar char="•"/>
            </a:pPr>
            <a:r>
              <a:rPr lang="en-US" altLang="zh-CN" sz="2400" dirty="0">
                <a:solidFill>
                  <a:schemeClr val="tx1"/>
                </a:solidFill>
                <a:latin typeface="HarmonyOS Sans SC Medium" panose="00000600000000000000" pitchFamily="2" charset="-122"/>
                <a:ea typeface="HarmonyOS Sans SC Medium" panose="00000600000000000000" pitchFamily="2" charset="-122"/>
              </a:rPr>
              <a:t>Experiment with params of IDW and CS. And explain your findings.</a:t>
            </a:r>
            <a:endParaRPr lang="zh-CN" altLang="en-US" sz="2400" dirty="0">
              <a:solidFill>
                <a:schemeClr val="tx1"/>
              </a:solidFill>
              <a:latin typeface="HarmonyOS Sans SC Medium" panose="00000600000000000000" pitchFamily="2" charset="-122"/>
              <a:ea typeface="HarmonyOS Sans SC Medium" panose="00000600000000000000" pitchFamily="2" charset="-122"/>
            </a:endParaRPr>
          </a:p>
        </p:txBody>
      </p:sp>
      <p:pic>
        <p:nvPicPr>
          <p:cNvPr id="5" name="图片 4">
            <a:extLst>
              <a:ext uri="{FF2B5EF4-FFF2-40B4-BE49-F238E27FC236}">
                <a16:creationId xmlns:a16="http://schemas.microsoft.com/office/drawing/2014/main" id="{EB7AE38E-0637-2C4D-8B08-39F83F044BBC}"/>
              </a:ext>
            </a:extLst>
          </p:cNvPr>
          <p:cNvPicPr>
            <a:picLocks noChangeAspect="1"/>
          </p:cNvPicPr>
          <p:nvPr/>
        </p:nvPicPr>
        <p:blipFill>
          <a:blip r:embed="rId3"/>
          <a:stretch>
            <a:fillRect/>
          </a:stretch>
        </p:blipFill>
        <p:spPr>
          <a:xfrm>
            <a:off x="6218661" y="1326148"/>
            <a:ext cx="4363925" cy="2899609"/>
          </a:xfrm>
          <a:prstGeom prst="rect">
            <a:avLst/>
          </a:prstGeom>
        </p:spPr>
      </p:pic>
      <p:pic>
        <p:nvPicPr>
          <p:cNvPr id="7" name="图片 6">
            <a:extLst>
              <a:ext uri="{FF2B5EF4-FFF2-40B4-BE49-F238E27FC236}">
                <a16:creationId xmlns:a16="http://schemas.microsoft.com/office/drawing/2014/main" id="{8D89AD0C-9D90-4C06-11F5-6F5212CD11AB}"/>
              </a:ext>
            </a:extLst>
          </p:cNvPr>
          <p:cNvPicPr>
            <a:picLocks noChangeAspect="1"/>
          </p:cNvPicPr>
          <p:nvPr/>
        </p:nvPicPr>
        <p:blipFill>
          <a:blip r:embed="rId4"/>
          <a:stretch>
            <a:fillRect/>
          </a:stretch>
        </p:blipFill>
        <p:spPr>
          <a:xfrm>
            <a:off x="6422496" y="4689949"/>
            <a:ext cx="3956253" cy="1028753"/>
          </a:xfrm>
          <a:prstGeom prst="rect">
            <a:avLst/>
          </a:prstGeom>
        </p:spPr>
      </p:pic>
    </p:spTree>
    <p:extLst>
      <p:ext uri="{BB962C8B-B14F-4D97-AF65-F5344CB8AC3E}">
        <p14:creationId xmlns:p14="http://schemas.microsoft.com/office/powerpoint/2010/main" val="3962633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E9376-AFF6-84BE-E167-FC12B94E99A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E1B2B5C-41D7-B6AC-7AA1-00C010B81BA6}"/>
              </a:ext>
            </a:extLst>
          </p:cNvPr>
          <p:cNvSpPr>
            <a:spLocks noGrp="1"/>
          </p:cNvSpPr>
          <p:nvPr>
            <p:ph type="title"/>
          </p:nvPr>
        </p:nvSpPr>
        <p:spPr/>
        <p:txBody>
          <a:bodyPr/>
          <a:lstStyle/>
          <a:p>
            <a:r>
              <a:rPr lang="en-US" altLang="zh-CN" dirty="0"/>
              <a:t>Evaluation - RMSE</a:t>
            </a:r>
            <a:endParaRPr lang="zh-CN" altLang="en-US" dirty="0"/>
          </a:p>
        </p:txBody>
      </p:sp>
      <p:pic>
        <p:nvPicPr>
          <p:cNvPr id="4" name="图片 3">
            <a:extLst>
              <a:ext uri="{FF2B5EF4-FFF2-40B4-BE49-F238E27FC236}">
                <a16:creationId xmlns:a16="http://schemas.microsoft.com/office/drawing/2014/main" id="{2A692DDF-C239-4F8A-51B6-819960DDFC88}"/>
              </a:ext>
            </a:extLst>
          </p:cNvPr>
          <p:cNvPicPr>
            <a:picLocks noChangeAspect="1"/>
          </p:cNvPicPr>
          <p:nvPr/>
        </p:nvPicPr>
        <p:blipFill>
          <a:blip r:embed="rId3"/>
          <a:stretch>
            <a:fillRect/>
          </a:stretch>
        </p:blipFill>
        <p:spPr>
          <a:xfrm>
            <a:off x="3445899" y="2773923"/>
            <a:ext cx="4808244" cy="1664392"/>
          </a:xfrm>
          <a:prstGeom prst="rect">
            <a:avLst/>
          </a:prstGeom>
        </p:spPr>
      </p:pic>
      <p:sp>
        <p:nvSpPr>
          <p:cNvPr id="6" name="文本框 5">
            <a:extLst>
              <a:ext uri="{FF2B5EF4-FFF2-40B4-BE49-F238E27FC236}">
                <a16:creationId xmlns:a16="http://schemas.microsoft.com/office/drawing/2014/main" id="{6C15C487-911D-708F-0FCA-000F5E1FFF72}"/>
              </a:ext>
            </a:extLst>
          </p:cNvPr>
          <p:cNvSpPr txBox="1"/>
          <p:nvPr/>
        </p:nvSpPr>
        <p:spPr>
          <a:xfrm>
            <a:off x="449179" y="2821288"/>
            <a:ext cx="2935705" cy="1569660"/>
          </a:xfrm>
          <a:prstGeom prst="rect">
            <a:avLst/>
          </a:prstGeom>
          <a:noFill/>
        </p:spPr>
        <p:txBody>
          <a:bodyPr wrap="square" rtlCol="0">
            <a:spAutoFit/>
          </a:bodyPr>
          <a:lstStyle/>
          <a:p>
            <a:r>
              <a:rPr lang="en-US" altLang="zh-CN" sz="2400" dirty="0">
                <a:latin typeface="HarmonyOS Sans SC Medium" panose="00000600000000000000" pitchFamily="2" charset="-122"/>
                <a:ea typeface="HarmonyOS Sans SC Medium" panose="00000600000000000000" pitchFamily="2" charset="-122"/>
              </a:rPr>
              <a:t>Residual</a:t>
            </a:r>
          </a:p>
          <a:p>
            <a:pPr marL="285750" indent="-285750">
              <a:buFont typeface="Wingdings" panose="05000000000000000000" pitchFamily="2" charset="2"/>
              <a:buChar char="è"/>
            </a:pPr>
            <a:r>
              <a:rPr lang="en-US" altLang="zh-CN" sz="2400" dirty="0">
                <a:latin typeface="HarmonyOS Sans SC Medium" panose="00000600000000000000" pitchFamily="2" charset="-122"/>
                <a:ea typeface="HarmonyOS Sans SC Medium" panose="00000600000000000000" pitchFamily="2" charset="-122"/>
              </a:rPr>
              <a:t>Square</a:t>
            </a:r>
          </a:p>
          <a:p>
            <a:pPr marL="285750" indent="-285750">
              <a:buFont typeface="Wingdings" panose="05000000000000000000" pitchFamily="2" charset="2"/>
              <a:buChar char="è"/>
            </a:pPr>
            <a:r>
              <a:rPr lang="en-US" altLang="zh-CN" sz="2400" dirty="0">
                <a:latin typeface="HarmonyOS Sans SC Medium" panose="00000600000000000000" pitchFamily="2" charset="-122"/>
                <a:ea typeface="HarmonyOS Sans SC Medium" panose="00000600000000000000" pitchFamily="2" charset="-122"/>
              </a:rPr>
              <a:t>Average</a:t>
            </a:r>
          </a:p>
          <a:p>
            <a:pPr marL="285750" indent="-285750">
              <a:buFont typeface="Wingdings" panose="05000000000000000000" pitchFamily="2" charset="2"/>
              <a:buChar char="è"/>
            </a:pPr>
            <a:r>
              <a:rPr lang="en-US" altLang="zh-CN" sz="2400" dirty="0">
                <a:latin typeface="HarmonyOS Sans SC Medium" panose="00000600000000000000" pitchFamily="2" charset="-122"/>
                <a:ea typeface="HarmonyOS Sans SC Medium" panose="00000600000000000000" pitchFamily="2" charset="-122"/>
              </a:rPr>
              <a:t>Square root</a:t>
            </a:r>
            <a:endParaRPr lang="zh-CN" altLang="en-US" sz="2400" dirty="0">
              <a:latin typeface="HarmonyOS Sans SC Medium" panose="00000600000000000000" pitchFamily="2" charset="-122"/>
              <a:ea typeface="HarmonyOS Sans SC Medium" panose="00000600000000000000" pitchFamily="2" charset="-122"/>
            </a:endParaRPr>
          </a:p>
        </p:txBody>
      </p:sp>
      <p:sp>
        <p:nvSpPr>
          <p:cNvPr id="7" name="文本框 6">
            <a:extLst>
              <a:ext uri="{FF2B5EF4-FFF2-40B4-BE49-F238E27FC236}">
                <a16:creationId xmlns:a16="http://schemas.microsoft.com/office/drawing/2014/main" id="{2596BE48-6948-02ED-D4CC-32593B76C068}"/>
              </a:ext>
            </a:extLst>
          </p:cNvPr>
          <p:cNvSpPr txBox="1"/>
          <p:nvPr/>
        </p:nvSpPr>
        <p:spPr>
          <a:xfrm>
            <a:off x="8807116" y="3005954"/>
            <a:ext cx="3026611" cy="1200329"/>
          </a:xfrm>
          <a:prstGeom prst="rect">
            <a:avLst/>
          </a:prstGeom>
          <a:noFill/>
        </p:spPr>
        <p:txBody>
          <a:bodyPr wrap="square" rtlCol="0">
            <a:spAutoFit/>
          </a:bodyPr>
          <a:lstStyle/>
          <a:p>
            <a:r>
              <a:rPr lang="en-US" altLang="zh-CN" sz="2400" dirty="0">
                <a:latin typeface="HarmonyOS Sans SC Medium" panose="00000600000000000000" pitchFamily="2" charset="-122"/>
                <a:ea typeface="HarmonyOS Sans SC Medium" panose="00000600000000000000" pitchFamily="2" charset="-122"/>
              </a:rPr>
              <a:t>Unit consistent</a:t>
            </a:r>
          </a:p>
          <a:p>
            <a:r>
              <a:rPr lang="en-US" altLang="zh-CN" sz="2400" dirty="0">
                <a:latin typeface="HarmonyOS Sans SC Medium" panose="00000600000000000000" pitchFamily="2" charset="-122"/>
                <a:ea typeface="HarmonyOS Sans SC Medium" panose="00000600000000000000" pitchFamily="2" charset="-122"/>
              </a:rPr>
              <a:t>Differentiable</a:t>
            </a:r>
          </a:p>
          <a:p>
            <a:r>
              <a:rPr lang="en-US" altLang="zh-CN" sz="2400" dirty="0">
                <a:latin typeface="HarmonyOS Sans SC Medium" panose="00000600000000000000" pitchFamily="2" charset="-122"/>
                <a:ea typeface="HarmonyOS Sans SC Medium" panose="00000600000000000000" pitchFamily="2" charset="-122"/>
              </a:rPr>
              <a:t>Magnitude sensitive</a:t>
            </a:r>
            <a:endParaRPr lang="zh-CN" altLang="en-US" sz="2400" dirty="0">
              <a:latin typeface="HarmonyOS Sans SC Medium" panose="00000600000000000000" pitchFamily="2" charset="-122"/>
              <a:ea typeface="HarmonyOS Sans SC Medium" panose="00000600000000000000" pitchFamily="2" charset="-122"/>
            </a:endParaRPr>
          </a:p>
        </p:txBody>
      </p:sp>
    </p:spTree>
    <p:extLst>
      <p:ext uri="{BB962C8B-B14F-4D97-AF65-F5344CB8AC3E}">
        <p14:creationId xmlns:p14="http://schemas.microsoft.com/office/powerpoint/2010/main" val="31185777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B781E-83FA-A92B-843F-AABD08242A5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8EF5E54-28A5-55A7-79B9-552FFE29DB38}"/>
              </a:ext>
            </a:extLst>
          </p:cNvPr>
          <p:cNvSpPr>
            <a:spLocks noGrp="1"/>
          </p:cNvSpPr>
          <p:nvPr>
            <p:ph type="title"/>
          </p:nvPr>
        </p:nvSpPr>
        <p:spPr/>
        <p:txBody>
          <a:bodyPr/>
          <a:lstStyle/>
          <a:p>
            <a:r>
              <a:rPr lang="en-US" altLang="zh-CN" dirty="0">
                <a:latin typeface="HarmonyOS Sans Medium" panose="00000600000000000000" pitchFamily="2" charset="0"/>
              </a:rPr>
              <a:t>Part3.Tasks</a:t>
            </a:r>
            <a:endParaRPr lang="zh-CN" altLang="en-US" dirty="0">
              <a:latin typeface="HarmonyOS Sans Medium" panose="00000600000000000000" pitchFamily="2" charset="0"/>
            </a:endParaRPr>
          </a:p>
        </p:txBody>
      </p:sp>
      <p:sp>
        <p:nvSpPr>
          <p:cNvPr id="3" name="内容占位符 2">
            <a:extLst>
              <a:ext uri="{FF2B5EF4-FFF2-40B4-BE49-F238E27FC236}">
                <a16:creationId xmlns:a16="http://schemas.microsoft.com/office/drawing/2014/main" id="{B8242E4F-5B3A-E3AF-A311-3BC4A8E9010C}"/>
              </a:ext>
            </a:extLst>
          </p:cNvPr>
          <p:cNvSpPr>
            <a:spLocks noGrp="1"/>
          </p:cNvSpPr>
          <p:nvPr>
            <p:ph idx="1"/>
          </p:nvPr>
        </p:nvSpPr>
        <p:spPr>
          <a:xfrm>
            <a:off x="374073" y="1392381"/>
            <a:ext cx="11429999" cy="5070763"/>
          </a:xfrm>
        </p:spPr>
        <p:txBody>
          <a:bodyPr>
            <a:normAutofit fontScale="85000" lnSpcReduction="20000"/>
          </a:bodyPr>
          <a:lstStyle/>
          <a:p>
            <a:pPr marL="457200" indent="-457200">
              <a:buFont typeface="Arial" panose="020B0604020202020204" pitchFamily="34" charset="0"/>
              <a:buChar char="•"/>
            </a:pPr>
            <a:r>
              <a:rPr lang="en-US" altLang="zh-CN" dirty="0">
                <a:solidFill>
                  <a:schemeClr val="tx1"/>
                </a:solidFill>
                <a:latin typeface="HarmonyOS Sans Medium" panose="00000600000000000000" pitchFamily="2" charset="0"/>
              </a:rPr>
              <a:t>Load 30m </a:t>
            </a:r>
            <a:r>
              <a:rPr lang="en-US" altLang="zh-CN" dirty="0">
                <a:solidFill>
                  <a:schemeClr val="accent3">
                    <a:lumMod val="75000"/>
                  </a:schemeClr>
                </a:solidFill>
                <a:latin typeface="HarmonyOS Sans Medium" panose="00000600000000000000" pitchFamily="2" charset="0"/>
              </a:rPr>
              <a:t>DEM </a:t>
            </a:r>
            <a:r>
              <a:rPr lang="en-US" altLang="zh-CN" dirty="0">
                <a:solidFill>
                  <a:schemeClr val="tx1"/>
                </a:solidFill>
                <a:latin typeface="HarmonyOS Sans Medium" panose="00000600000000000000" pitchFamily="2" charset="0"/>
              </a:rPr>
              <a:t>data.</a:t>
            </a:r>
          </a:p>
          <a:p>
            <a:pPr marL="457200" indent="-457200">
              <a:buFont typeface="Arial" panose="020B0604020202020204" pitchFamily="34" charset="0"/>
              <a:buChar char="•"/>
            </a:pPr>
            <a:endParaRPr lang="en-US" altLang="zh-CN" dirty="0">
              <a:solidFill>
                <a:schemeClr val="tx1"/>
              </a:solidFill>
              <a:latin typeface="HarmonyOS Sans Medium" panose="00000600000000000000" pitchFamily="2" charset="0"/>
            </a:endParaRPr>
          </a:p>
          <a:p>
            <a:pPr marL="457200" indent="-457200">
              <a:buFont typeface="Arial" panose="020B0604020202020204" pitchFamily="34" charset="0"/>
              <a:buChar char="•"/>
            </a:pPr>
            <a:r>
              <a:rPr lang="en-US" altLang="zh-CN" dirty="0">
                <a:solidFill>
                  <a:schemeClr val="tx1"/>
                </a:solidFill>
                <a:latin typeface="HarmonyOS Sans Medium" panose="00000600000000000000" pitchFamily="2" charset="0"/>
              </a:rPr>
              <a:t>Generate </a:t>
            </a:r>
            <a:r>
              <a:rPr lang="en-US" altLang="zh-CN" dirty="0">
                <a:solidFill>
                  <a:srgbClr val="FF0000"/>
                </a:solidFill>
                <a:latin typeface="HarmonyOS Sans Medium" panose="00000600000000000000" pitchFamily="2" charset="0"/>
              </a:rPr>
              <a:t>300m*300m </a:t>
            </a:r>
            <a:r>
              <a:rPr lang="en-US" altLang="zh-CN" dirty="0">
                <a:solidFill>
                  <a:schemeClr val="tx1"/>
                </a:solidFill>
                <a:latin typeface="HarmonyOS Sans Medium" panose="00000600000000000000" pitchFamily="2" charset="0"/>
              </a:rPr>
              <a:t>dense point grid with extracted values from original DEM, with the same extent.</a:t>
            </a:r>
          </a:p>
          <a:p>
            <a:pPr marL="457200" indent="-457200">
              <a:buFont typeface="Arial" panose="020B0604020202020204" pitchFamily="34" charset="0"/>
              <a:buChar char="•"/>
            </a:pPr>
            <a:endParaRPr lang="en-US" altLang="zh-CN" dirty="0">
              <a:solidFill>
                <a:schemeClr val="tx1"/>
              </a:solidFill>
              <a:latin typeface="HarmonyOS Sans Medium" panose="00000600000000000000" pitchFamily="2" charset="0"/>
            </a:endParaRPr>
          </a:p>
          <a:p>
            <a:pPr marL="457200" indent="-457200">
              <a:buFont typeface="Arial" panose="020B0604020202020204" pitchFamily="34" charset="0"/>
              <a:buChar char="•"/>
            </a:pPr>
            <a:r>
              <a:rPr lang="en-US" altLang="zh-CN" dirty="0">
                <a:solidFill>
                  <a:schemeClr val="tx1"/>
                </a:solidFill>
                <a:latin typeface="HarmonyOS Sans Medium" panose="00000600000000000000" pitchFamily="2" charset="0"/>
              </a:rPr>
              <a:t>Interpolate from this dense point grid to a new </a:t>
            </a:r>
            <a:r>
              <a:rPr lang="en-US" altLang="zh-CN" dirty="0">
                <a:solidFill>
                  <a:srgbClr val="00B050"/>
                </a:solidFill>
                <a:latin typeface="HarmonyOS Sans Medium" panose="00000600000000000000" pitchFamily="2" charset="0"/>
              </a:rPr>
              <a:t>raster</a:t>
            </a:r>
            <a:r>
              <a:rPr lang="en-US" altLang="zh-CN" dirty="0">
                <a:solidFill>
                  <a:schemeClr val="tx1"/>
                </a:solidFill>
                <a:latin typeface="HarmonyOS Sans Medium" panose="00000600000000000000" pitchFamily="2" charset="0"/>
              </a:rPr>
              <a:t> using IDW and Cubic-Spline.</a:t>
            </a:r>
          </a:p>
          <a:p>
            <a:pPr marL="457200" indent="-457200">
              <a:buFont typeface="Arial" panose="020B0604020202020204" pitchFamily="34" charset="0"/>
              <a:buChar char="•"/>
            </a:pPr>
            <a:endParaRPr lang="en-US" altLang="zh-CN" dirty="0">
              <a:solidFill>
                <a:schemeClr val="tx1"/>
              </a:solidFill>
              <a:latin typeface="HarmonyOS Sans Medium" panose="00000600000000000000" pitchFamily="2" charset="0"/>
            </a:endParaRPr>
          </a:p>
          <a:p>
            <a:pPr marL="457200" indent="-457200">
              <a:buFont typeface="Arial" panose="020B0604020202020204" pitchFamily="34" charset="0"/>
              <a:buChar char="•"/>
            </a:pPr>
            <a:r>
              <a:rPr lang="en-US" altLang="zh-CN" dirty="0">
                <a:solidFill>
                  <a:schemeClr val="tx1"/>
                </a:solidFill>
                <a:latin typeface="HarmonyOS Sans Medium" panose="00000600000000000000" pitchFamily="2" charset="0"/>
              </a:rPr>
              <a:t>Calculate error raster layer using raster calculator , between </a:t>
            </a:r>
            <a:r>
              <a:rPr lang="en-US" altLang="zh-CN" dirty="0">
                <a:solidFill>
                  <a:schemeClr val="tx2">
                    <a:lumMod val="60000"/>
                    <a:lumOff val="40000"/>
                  </a:schemeClr>
                </a:solidFill>
                <a:latin typeface="HarmonyOS Sans Medium" panose="00000600000000000000" pitchFamily="2" charset="0"/>
              </a:rPr>
              <a:t>original raster </a:t>
            </a:r>
            <a:r>
              <a:rPr lang="en-US" altLang="zh-CN" dirty="0">
                <a:solidFill>
                  <a:schemeClr val="tx1"/>
                </a:solidFill>
                <a:latin typeface="HarmonyOS Sans Medium" panose="00000600000000000000" pitchFamily="2" charset="0"/>
              </a:rPr>
              <a:t>and the </a:t>
            </a:r>
            <a:r>
              <a:rPr lang="en-US" altLang="zh-CN" dirty="0">
                <a:solidFill>
                  <a:schemeClr val="accent6">
                    <a:lumMod val="75000"/>
                  </a:schemeClr>
                </a:solidFill>
                <a:latin typeface="HarmonyOS Sans Medium" panose="00000600000000000000" pitchFamily="2" charset="0"/>
              </a:rPr>
              <a:t>interpolated raster </a:t>
            </a:r>
            <a:r>
              <a:rPr lang="en-US" altLang="zh-CN" dirty="0">
                <a:solidFill>
                  <a:schemeClr val="tx1"/>
                </a:solidFill>
                <a:latin typeface="HarmonyOS Sans Medium" panose="00000600000000000000" pitchFamily="2" charset="0"/>
              </a:rPr>
              <a:t>layer.</a:t>
            </a:r>
          </a:p>
          <a:p>
            <a:pPr marL="457200" indent="-457200">
              <a:buFont typeface="Arial" panose="020B0604020202020204" pitchFamily="34" charset="0"/>
              <a:buChar char="•"/>
            </a:pPr>
            <a:endParaRPr lang="en-US" altLang="zh-CN" dirty="0">
              <a:solidFill>
                <a:schemeClr val="tx1"/>
              </a:solidFill>
              <a:latin typeface="HarmonyOS Sans Medium" panose="00000600000000000000" pitchFamily="2" charset="0"/>
            </a:endParaRPr>
          </a:p>
          <a:p>
            <a:pPr marL="457200" indent="-457200">
              <a:buFont typeface="Arial" panose="020B0604020202020204" pitchFamily="34" charset="0"/>
              <a:buChar char="•"/>
            </a:pPr>
            <a:r>
              <a:rPr lang="en-US" altLang="zh-CN" dirty="0">
                <a:solidFill>
                  <a:schemeClr val="tx1"/>
                </a:solidFill>
                <a:latin typeface="HarmonyOS Sans Medium" panose="00000600000000000000" pitchFamily="2" charset="0"/>
              </a:rPr>
              <a:t>Tune algorithms’ params and interpret your findings about the changes.</a:t>
            </a:r>
            <a:endParaRPr lang="en-US" altLang="zh-CN" dirty="0">
              <a:solidFill>
                <a:srgbClr val="FF0000"/>
              </a:solidFill>
              <a:latin typeface="HarmonyOS Sans Medium" panose="00000600000000000000" pitchFamily="2" charset="0"/>
            </a:endParaRPr>
          </a:p>
        </p:txBody>
      </p:sp>
    </p:spTree>
    <p:extLst>
      <p:ext uri="{BB962C8B-B14F-4D97-AF65-F5344CB8AC3E}">
        <p14:creationId xmlns:p14="http://schemas.microsoft.com/office/powerpoint/2010/main" val="6442351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8DE6B-F6DB-96DD-2518-628427BA17A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13C77D0-EAB3-7417-78E5-C06C91A71ADA}"/>
              </a:ext>
            </a:extLst>
          </p:cNvPr>
          <p:cNvSpPr>
            <a:spLocks noGrp="1"/>
          </p:cNvSpPr>
          <p:nvPr>
            <p:ph type="title"/>
          </p:nvPr>
        </p:nvSpPr>
        <p:spPr/>
        <p:txBody>
          <a:bodyPr/>
          <a:lstStyle/>
          <a:p>
            <a:r>
              <a:rPr lang="en-US" altLang="zh-CN" dirty="0">
                <a:latin typeface="HarmonyOS Sans Medium" panose="00000600000000000000" pitchFamily="2" charset="0"/>
              </a:rPr>
              <a:t>Part3. Expr Questions</a:t>
            </a:r>
            <a:endParaRPr lang="zh-CN" altLang="en-US" dirty="0">
              <a:latin typeface="HarmonyOS Sans Medium" panose="00000600000000000000" pitchFamily="2" charset="0"/>
            </a:endParaRPr>
          </a:p>
        </p:txBody>
      </p:sp>
      <p:sp>
        <p:nvSpPr>
          <p:cNvPr id="3" name="内容占位符 2">
            <a:extLst>
              <a:ext uri="{FF2B5EF4-FFF2-40B4-BE49-F238E27FC236}">
                <a16:creationId xmlns:a16="http://schemas.microsoft.com/office/drawing/2014/main" id="{FFF5F618-1B38-0A7C-2BBA-EAD132C00905}"/>
              </a:ext>
            </a:extLst>
          </p:cNvPr>
          <p:cNvSpPr>
            <a:spLocks noGrp="1"/>
          </p:cNvSpPr>
          <p:nvPr>
            <p:ph idx="1"/>
          </p:nvPr>
        </p:nvSpPr>
        <p:spPr>
          <a:xfrm>
            <a:off x="144379" y="1246666"/>
            <a:ext cx="11940673" cy="5394766"/>
          </a:xfrm>
        </p:spPr>
        <p:txBody>
          <a:bodyPr>
            <a:noAutofit/>
          </a:bodyPr>
          <a:lstStyle/>
          <a:p>
            <a:pPr marL="514350" indent="-514350" algn="l">
              <a:spcBef>
                <a:spcPts val="900"/>
              </a:spcBef>
              <a:spcAft>
                <a:spcPts val="900"/>
              </a:spcAft>
              <a:buAutoNum type="arabicPeriod"/>
            </a:pPr>
            <a:r>
              <a:rPr lang="en-US" altLang="zh-CN" sz="1400" b="0" i="0" dirty="0">
                <a:solidFill>
                  <a:srgbClr val="020202"/>
                </a:solidFill>
                <a:effectLst/>
                <a:latin typeface="HarmonyOS Sans TC Medium" panose="00000600000000000000" pitchFamily="2" charset="-120"/>
                <a:ea typeface="HarmonyOS Sans TC Medium" panose="00000600000000000000" pitchFamily="2" charset="-120"/>
              </a:rPr>
              <a:t>Compare and contrast the results from the IDW algorithm to the original data. </a:t>
            </a:r>
          </a:p>
          <a:p>
            <a:pPr marL="514350" indent="-514350" algn="l">
              <a:spcBef>
                <a:spcPts val="900"/>
              </a:spcBef>
              <a:spcAft>
                <a:spcPts val="900"/>
              </a:spcAft>
              <a:buFont typeface="Arial" panose="020B0604020202020204" pitchFamily="34" charset="0"/>
              <a:buChar char="•"/>
            </a:pPr>
            <a:r>
              <a:rPr lang="en-US" altLang="zh-CN" sz="1400" b="0" i="0" dirty="0">
                <a:solidFill>
                  <a:srgbClr val="020202"/>
                </a:solidFill>
                <a:effectLst/>
                <a:latin typeface="HarmonyOS Sans TC Medium" panose="00000600000000000000" pitchFamily="2" charset="-120"/>
                <a:ea typeface="HarmonyOS Sans TC Medium" panose="00000600000000000000" pitchFamily="2" charset="-120"/>
              </a:rPr>
              <a:t>Did the use of different parameter settings influence the results to any degree? </a:t>
            </a:r>
          </a:p>
          <a:p>
            <a:pPr marL="514350" indent="-514350" algn="l">
              <a:spcBef>
                <a:spcPts val="900"/>
              </a:spcBef>
              <a:spcAft>
                <a:spcPts val="900"/>
              </a:spcAft>
              <a:buFont typeface="Arial" panose="020B0604020202020204" pitchFamily="34" charset="0"/>
              <a:buChar char="•"/>
            </a:pPr>
            <a:r>
              <a:rPr lang="en-US" altLang="zh-CN" sz="1400" b="0" i="0" dirty="0">
                <a:solidFill>
                  <a:srgbClr val="020202"/>
                </a:solidFill>
                <a:effectLst/>
                <a:latin typeface="HarmonyOS Sans TC Medium" panose="00000600000000000000" pitchFamily="2" charset="-120"/>
                <a:ea typeface="HarmonyOS Sans TC Medium" panose="00000600000000000000" pitchFamily="2" charset="-120"/>
              </a:rPr>
              <a:t>Did different parameter settings generate different spatial patterns in topography? Was there a difference in terms of the global RMSE?</a:t>
            </a:r>
          </a:p>
          <a:p>
            <a:pPr algn="l">
              <a:spcBef>
                <a:spcPts val="900"/>
              </a:spcBef>
              <a:spcAft>
                <a:spcPts val="900"/>
              </a:spcAft>
            </a:pPr>
            <a:r>
              <a:rPr lang="en-US" altLang="zh-CN" sz="1400" b="0" i="0" dirty="0">
                <a:solidFill>
                  <a:srgbClr val="020202"/>
                </a:solidFill>
                <a:effectLst/>
                <a:latin typeface="HarmonyOS Sans TC Medium" panose="00000600000000000000" pitchFamily="2" charset="-120"/>
                <a:ea typeface="HarmonyOS Sans TC Medium" panose="00000600000000000000" pitchFamily="2" charset="-120"/>
              </a:rPr>
              <a:t>2. 	Compare and contrast interpolation results using the cubic spline algorithm. </a:t>
            </a:r>
          </a:p>
          <a:p>
            <a:pPr marL="457200" indent="-457200" algn="l">
              <a:spcBef>
                <a:spcPts val="900"/>
              </a:spcBef>
              <a:spcAft>
                <a:spcPts val="900"/>
              </a:spcAft>
              <a:buFont typeface="Arial" panose="020B0604020202020204" pitchFamily="34" charset="0"/>
              <a:buChar char="•"/>
            </a:pPr>
            <a:r>
              <a:rPr lang="en-US" altLang="zh-CN" sz="1400" b="0" i="0" dirty="0">
                <a:solidFill>
                  <a:srgbClr val="020202"/>
                </a:solidFill>
                <a:effectLst/>
                <a:latin typeface="HarmonyOS Sans TC Medium" panose="00000600000000000000" pitchFamily="2" charset="-120"/>
                <a:ea typeface="HarmonyOS Sans TC Medium" panose="00000600000000000000" pitchFamily="2" charset="-120"/>
              </a:rPr>
              <a:t>Did the use of different parameter settings influence the results to any degree? </a:t>
            </a:r>
          </a:p>
          <a:p>
            <a:pPr marL="457200" indent="-457200" algn="l">
              <a:spcBef>
                <a:spcPts val="900"/>
              </a:spcBef>
              <a:spcAft>
                <a:spcPts val="900"/>
              </a:spcAft>
              <a:buFont typeface="Arial" panose="020B0604020202020204" pitchFamily="34" charset="0"/>
              <a:buChar char="•"/>
            </a:pPr>
            <a:r>
              <a:rPr lang="en-US" altLang="zh-CN" sz="1400" b="0" i="0" dirty="0">
                <a:solidFill>
                  <a:srgbClr val="020202"/>
                </a:solidFill>
                <a:effectLst/>
                <a:latin typeface="HarmonyOS Sans TC Medium" panose="00000600000000000000" pitchFamily="2" charset="-120"/>
                <a:ea typeface="HarmonyOS Sans TC Medium" panose="00000600000000000000" pitchFamily="2" charset="-120"/>
              </a:rPr>
              <a:t>Did different parameter settings generate different spatial patterns in topography? Was there a difference in terms of the global RMSE?</a:t>
            </a:r>
          </a:p>
          <a:p>
            <a:pPr algn="l">
              <a:spcBef>
                <a:spcPts val="900"/>
              </a:spcBef>
              <a:spcAft>
                <a:spcPts val="900"/>
              </a:spcAft>
            </a:pPr>
            <a:r>
              <a:rPr lang="en-US" altLang="zh-CN" sz="1400" b="0" i="0" dirty="0">
                <a:solidFill>
                  <a:srgbClr val="020202"/>
                </a:solidFill>
                <a:effectLst/>
                <a:latin typeface="HarmonyOS Sans TC Medium" panose="00000600000000000000" pitchFamily="2" charset="-120"/>
                <a:ea typeface="HarmonyOS Sans TC Medium" panose="00000600000000000000" pitchFamily="2" charset="-120"/>
              </a:rPr>
              <a:t>3. 	Which algorithm produced the best results? How did you determine this?</a:t>
            </a:r>
          </a:p>
          <a:p>
            <a:pPr algn="l">
              <a:spcBef>
                <a:spcPts val="900"/>
              </a:spcBef>
              <a:spcAft>
                <a:spcPts val="900"/>
              </a:spcAft>
            </a:pPr>
            <a:r>
              <a:rPr lang="en-US" altLang="zh-CN" sz="1400" b="0" i="0" dirty="0">
                <a:solidFill>
                  <a:srgbClr val="020202"/>
                </a:solidFill>
                <a:effectLst/>
                <a:latin typeface="HarmonyOS Sans TC Medium" panose="00000600000000000000" pitchFamily="2" charset="-120"/>
                <a:ea typeface="HarmonyOS Sans TC Medium" panose="00000600000000000000" pitchFamily="2" charset="-120"/>
              </a:rPr>
              <a:t>4. 	If the sampling of the points from the original DEM were closer together or further away from each other, </a:t>
            </a:r>
          </a:p>
          <a:p>
            <a:pPr marL="457200" indent="-457200" algn="l">
              <a:spcBef>
                <a:spcPts val="900"/>
              </a:spcBef>
              <a:spcAft>
                <a:spcPts val="900"/>
              </a:spcAft>
              <a:buFont typeface="Arial" panose="020B0604020202020204" pitchFamily="34" charset="0"/>
              <a:buChar char="•"/>
            </a:pPr>
            <a:r>
              <a:rPr lang="en-US" altLang="zh-CN" sz="1400" b="0" i="0" dirty="0">
                <a:solidFill>
                  <a:srgbClr val="020202"/>
                </a:solidFill>
                <a:effectLst/>
                <a:latin typeface="HarmonyOS Sans TC Medium" panose="00000600000000000000" pitchFamily="2" charset="-120"/>
                <a:ea typeface="HarmonyOS Sans TC Medium" panose="00000600000000000000" pitchFamily="2" charset="-120"/>
              </a:rPr>
              <a:t>do you think that the same algorithm would produce the best results? </a:t>
            </a:r>
          </a:p>
          <a:p>
            <a:pPr marL="914400" lvl="1" indent="-457200">
              <a:spcBef>
                <a:spcPts val="900"/>
              </a:spcBef>
              <a:spcAft>
                <a:spcPts val="900"/>
              </a:spcAft>
              <a:buFont typeface="Arial" panose="020B0604020202020204" pitchFamily="34" charset="0"/>
              <a:buChar char="•"/>
            </a:pPr>
            <a:r>
              <a:rPr lang="en-US" altLang="zh-CN" sz="1400" b="0" i="0" dirty="0">
                <a:solidFill>
                  <a:srgbClr val="020202"/>
                </a:solidFill>
                <a:effectLst/>
                <a:latin typeface="HarmonyOS Sans TC Medium" panose="00000600000000000000" pitchFamily="2" charset="-120"/>
                <a:ea typeface="HarmonyOS Sans TC Medium" panose="00000600000000000000" pitchFamily="2" charset="-120"/>
              </a:rPr>
              <a:t>If you think this is so, would you use the same parameters? </a:t>
            </a:r>
          </a:p>
          <a:p>
            <a:pPr marL="914400" lvl="1" indent="-457200">
              <a:spcBef>
                <a:spcPts val="900"/>
              </a:spcBef>
              <a:spcAft>
                <a:spcPts val="900"/>
              </a:spcAft>
              <a:buFont typeface="Arial" panose="020B0604020202020204" pitchFamily="34" charset="0"/>
              <a:buChar char="•"/>
            </a:pPr>
            <a:r>
              <a:rPr lang="en-US" altLang="zh-CN" sz="1400" b="0" i="0" dirty="0">
                <a:solidFill>
                  <a:srgbClr val="020202"/>
                </a:solidFill>
                <a:effectLst/>
                <a:latin typeface="HarmonyOS Sans TC Medium" panose="00000600000000000000" pitchFamily="2" charset="-120"/>
                <a:ea typeface="HarmonyOS Sans TC Medium" panose="00000600000000000000" pitchFamily="2" charset="-120"/>
              </a:rPr>
              <a:t>If not, explain why.</a:t>
            </a:r>
          </a:p>
          <a:p>
            <a:pPr algn="l">
              <a:spcBef>
                <a:spcPts val="900"/>
              </a:spcBef>
              <a:spcAft>
                <a:spcPts val="900"/>
              </a:spcAft>
            </a:pPr>
            <a:r>
              <a:rPr lang="en-US" altLang="zh-CN" sz="1400" b="0" i="0" dirty="0">
                <a:solidFill>
                  <a:srgbClr val="020202"/>
                </a:solidFill>
                <a:effectLst/>
                <a:latin typeface="HarmonyOS Sans TC Medium" panose="00000600000000000000" pitchFamily="2" charset="-120"/>
                <a:ea typeface="HarmonyOS Sans TC Medium" panose="00000600000000000000" pitchFamily="2" charset="-120"/>
              </a:rPr>
              <a:t>5. 	Knowing what you now know, how would you produce the best interpolation results for the climate data that you worked with earlier (don’t do the work, just describe what you could do differently to produce better results). Be sure to justify the reasons for your decision.</a:t>
            </a:r>
          </a:p>
        </p:txBody>
      </p:sp>
    </p:spTree>
    <p:extLst>
      <p:ext uri="{BB962C8B-B14F-4D97-AF65-F5344CB8AC3E}">
        <p14:creationId xmlns:p14="http://schemas.microsoft.com/office/powerpoint/2010/main" val="39223388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B390DE-D060-22DB-AA7A-8905416D2795}"/>
              </a:ext>
            </a:extLst>
          </p:cNvPr>
          <p:cNvSpPr>
            <a:spLocks noGrp="1"/>
          </p:cNvSpPr>
          <p:nvPr>
            <p:ph type="title"/>
          </p:nvPr>
        </p:nvSpPr>
        <p:spPr/>
        <p:txBody>
          <a:bodyPr>
            <a:normAutofit/>
          </a:bodyPr>
          <a:lstStyle/>
          <a:p>
            <a:r>
              <a:rPr lang="en-US" altLang="zh-CN" dirty="0">
                <a:latin typeface="HarmonyOS Sans Medium" panose="00000600000000000000" pitchFamily="2" charset="0"/>
              </a:rPr>
              <a:t>Submission</a:t>
            </a:r>
            <a:endParaRPr lang="zh-CN" altLang="en-US" dirty="0">
              <a:latin typeface="HarmonyOS Sans Medium" panose="00000600000000000000" pitchFamily="2" charset="0"/>
            </a:endParaRPr>
          </a:p>
        </p:txBody>
      </p:sp>
      <p:sp>
        <p:nvSpPr>
          <p:cNvPr id="4" name="内容占位符 3">
            <a:extLst>
              <a:ext uri="{FF2B5EF4-FFF2-40B4-BE49-F238E27FC236}">
                <a16:creationId xmlns:a16="http://schemas.microsoft.com/office/drawing/2014/main" id="{8DE9B4DE-C9FC-BE72-B30E-346385FE52C5}"/>
              </a:ext>
            </a:extLst>
          </p:cNvPr>
          <p:cNvSpPr>
            <a:spLocks noGrp="1"/>
          </p:cNvSpPr>
          <p:nvPr>
            <p:ph idx="1"/>
          </p:nvPr>
        </p:nvSpPr>
        <p:spPr>
          <a:xfrm>
            <a:off x="2126003" y="1493528"/>
            <a:ext cx="7939994" cy="4800685"/>
          </a:xfrm>
        </p:spPr>
        <p:txBody>
          <a:bodyPr>
            <a:normAutofit lnSpcReduction="10000"/>
          </a:bodyPr>
          <a:lstStyle/>
          <a:p>
            <a:pPr lvl="1"/>
            <a:r>
              <a:rPr lang="en-US" altLang="zh-CN" sz="2400" dirty="0">
                <a:solidFill>
                  <a:schemeClr val="tx1"/>
                </a:solidFill>
                <a:latin typeface="HarmonyOS Sans SC Medium" panose="00000600000000000000" pitchFamily="2" charset="-122"/>
                <a:ea typeface="HarmonyOS Sans SC Medium" panose="00000600000000000000" pitchFamily="2" charset="-122"/>
              </a:rPr>
              <a:t>A .doc/docx file includes:</a:t>
            </a:r>
          </a:p>
          <a:p>
            <a:pPr lvl="1"/>
            <a:endParaRPr lang="en-US" altLang="zh-CN" sz="2400" dirty="0">
              <a:solidFill>
                <a:schemeClr val="tx1"/>
              </a:solidFill>
              <a:latin typeface="HarmonyOS Sans SC Medium" panose="00000600000000000000" pitchFamily="2" charset="-122"/>
              <a:ea typeface="HarmonyOS Sans SC Medium" panose="00000600000000000000" pitchFamily="2" charset="-122"/>
            </a:endParaRPr>
          </a:p>
          <a:p>
            <a:pPr marL="800100" lvl="1" indent="-342900">
              <a:buFont typeface="Arial" panose="020B0604020202020204" pitchFamily="34" charset="0"/>
              <a:buChar char="•"/>
            </a:pPr>
            <a:r>
              <a:rPr lang="en-US" altLang="zh-CN" sz="2400" dirty="0">
                <a:solidFill>
                  <a:srgbClr val="00B0F0"/>
                </a:solidFill>
                <a:latin typeface="HarmonyOS Sans SC Medium" panose="00000600000000000000" pitchFamily="2" charset="-122"/>
                <a:ea typeface="HarmonyOS Sans SC Medium" panose="00000600000000000000" pitchFamily="2" charset="-122"/>
              </a:rPr>
              <a:t>Contexts</a:t>
            </a:r>
            <a:r>
              <a:rPr lang="en-US" altLang="zh-CN" sz="2400" dirty="0">
                <a:solidFill>
                  <a:schemeClr val="tx1"/>
                </a:solidFill>
                <a:latin typeface="HarmonyOS Sans SC Medium" panose="00000600000000000000" pitchFamily="2" charset="-122"/>
                <a:ea typeface="HarmonyOS Sans SC Medium" panose="00000600000000000000" pitchFamily="2" charset="-122"/>
              </a:rPr>
              <a:t> and </a:t>
            </a:r>
            <a:r>
              <a:rPr lang="en-US" altLang="zh-CN" sz="2400" dirty="0">
                <a:solidFill>
                  <a:srgbClr val="00B050"/>
                </a:solidFill>
                <a:latin typeface="HarmonyOS Sans SC Medium" panose="00000600000000000000" pitchFamily="2" charset="-122"/>
                <a:ea typeface="HarmonyOS Sans SC Medium" panose="00000600000000000000" pitchFamily="2" charset="-122"/>
              </a:rPr>
              <a:t>necessary screenshots </a:t>
            </a:r>
            <a:r>
              <a:rPr lang="en-US" altLang="zh-CN" sz="2400" dirty="0">
                <a:solidFill>
                  <a:schemeClr val="tx1"/>
                </a:solidFill>
                <a:latin typeface="HarmonyOS Sans SC Medium" panose="00000600000000000000" pitchFamily="2" charset="-122"/>
                <a:ea typeface="HarmonyOS Sans SC Medium" panose="00000600000000000000" pitchFamily="2" charset="-122"/>
              </a:rPr>
              <a:t>(with captions) to prove you completed all required steps.</a:t>
            </a:r>
          </a:p>
          <a:p>
            <a:pPr marL="800100" lvl="1" indent="-342900">
              <a:buFont typeface="Arial" panose="020B0604020202020204" pitchFamily="34" charset="0"/>
              <a:buChar char="•"/>
            </a:pPr>
            <a:endParaRPr lang="en-US" altLang="zh-CN" sz="2400" dirty="0">
              <a:solidFill>
                <a:schemeClr val="tx1"/>
              </a:solidFill>
              <a:latin typeface="HarmonyOS Sans SC Medium" panose="00000600000000000000" pitchFamily="2" charset="-122"/>
              <a:ea typeface="HarmonyOS Sans SC Medium" panose="00000600000000000000" pitchFamily="2" charset="-122"/>
            </a:endParaRPr>
          </a:p>
          <a:p>
            <a:pPr marL="800100" lvl="1" indent="-342900">
              <a:buFont typeface="Arial" panose="020B0604020202020204" pitchFamily="34" charset="0"/>
              <a:buChar char="•"/>
            </a:pPr>
            <a:r>
              <a:rPr lang="en-US" altLang="zh-CN" sz="2400" dirty="0">
                <a:solidFill>
                  <a:srgbClr val="7030A0"/>
                </a:solidFill>
                <a:latin typeface="HarmonyOS Sans SC Medium" panose="00000600000000000000" pitchFamily="2" charset="-122"/>
                <a:ea typeface="HarmonyOS Sans SC Medium" panose="00000600000000000000" pitchFamily="2" charset="-122"/>
              </a:rPr>
              <a:t>Comparisons</a:t>
            </a:r>
            <a:r>
              <a:rPr lang="en-US" altLang="zh-CN" sz="2400" dirty="0">
                <a:solidFill>
                  <a:schemeClr val="tx1"/>
                </a:solidFill>
                <a:latin typeface="HarmonyOS Sans SC Medium" panose="00000600000000000000" pitchFamily="2" charset="-122"/>
                <a:ea typeface="HarmonyOS Sans SC Medium" panose="00000600000000000000" pitchFamily="2" charset="-122"/>
              </a:rPr>
              <a:t> of performances with different </a:t>
            </a:r>
            <a:r>
              <a:rPr lang="en-US" altLang="zh-CN" sz="2400" dirty="0">
                <a:solidFill>
                  <a:schemeClr val="accent6">
                    <a:lumMod val="75000"/>
                  </a:schemeClr>
                </a:solidFill>
                <a:latin typeface="HarmonyOS Sans SC Medium" panose="00000600000000000000" pitchFamily="2" charset="-122"/>
                <a:ea typeface="HarmonyOS Sans SC Medium" panose="00000600000000000000" pitchFamily="2" charset="-122"/>
              </a:rPr>
              <a:t>algorithms and parameter settings</a:t>
            </a:r>
            <a:r>
              <a:rPr lang="en-US" altLang="zh-CN" sz="2400" dirty="0">
                <a:solidFill>
                  <a:schemeClr val="tx1"/>
                </a:solidFill>
                <a:latin typeface="HarmonyOS Sans SC Medium" panose="00000600000000000000" pitchFamily="2" charset="-122"/>
                <a:ea typeface="HarmonyOS Sans SC Medium" panose="00000600000000000000" pitchFamily="2" charset="-122"/>
              </a:rPr>
              <a:t>. Describe what changes did you make and what’s changed.</a:t>
            </a:r>
          </a:p>
          <a:p>
            <a:pPr marL="800100" lvl="1" indent="-342900">
              <a:buFont typeface="Arial" panose="020B0604020202020204" pitchFamily="34" charset="0"/>
              <a:buChar char="•"/>
            </a:pPr>
            <a:endParaRPr lang="en-US" altLang="zh-CN" sz="2400" dirty="0">
              <a:solidFill>
                <a:schemeClr val="tx1"/>
              </a:solidFill>
              <a:latin typeface="HarmonyOS Sans SC Medium" panose="00000600000000000000" pitchFamily="2" charset="-122"/>
              <a:ea typeface="HarmonyOS Sans SC Medium" panose="00000600000000000000" pitchFamily="2" charset="-122"/>
            </a:endParaRPr>
          </a:p>
          <a:p>
            <a:pPr marL="800100" lvl="1" indent="-342900">
              <a:buFont typeface="Arial" panose="020B0604020202020204" pitchFamily="34" charset="0"/>
              <a:buChar char="•"/>
            </a:pPr>
            <a:r>
              <a:rPr lang="en-US" altLang="zh-CN" sz="2400" dirty="0">
                <a:solidFill>
                  <a:schemeClr val="tx1"/>
                </a:solidFill>
                <a:latin typeface="HarmonyOS Sans SC Medium" panose="00000600000000000000" pitchFamily="2" charset="-122"/>
                <a:ea typeface="HarmonyOS Sans SC Medium" panose="00000600000000000000" pitchFamily="2" charset="-122"/>
              </a:rPr>
              <a:t>Answer the </a:t>
            </a:r>
            <a:r>
              <a:rPr lang="en-US" altLang="zh-CN" sz="2400" dirty="0">
                <a:solidFill>
                  <a:srgbClr val="FF0000"/>
                </a:solidFill>
                <a:latin typeface="HarmonyOS Sans SC Medium" panose="00000600000000000000" pitchFamily="2" charset="-122"/>
                <a:ea typeface="HarmonyOS Sans SC Medium" panose="00000600000000000000" pitchFamily="2" charset="-122"/>
              </a:rPr>
              <a:t>designated questions </a:t>
            </a:r>
            <a:r>
              <a:rPr lang="en-US" altLang="zh-CN" sz="2400" dirty="0">
                <a:solidFill>
                  <a:schemeClr val="tx1"/>
                </a:solidFill>
                <a:latin typeface="HarmonyOS Sans SC Medium" panose="00000600000000000000" pitchFamily="2" charset="-122"/>
                <a:ea typeface="HarmonyOS Sans SC Medium" panose="00000600000000000000" pitchFamily="2" charset="-122"/>
              </a:rPr>
              <a:t>with </a:t>
            </a:r>
            <a:r>
              <a:rPr lang="en-US" altLang="zh-CN" sz="2400" b="1" dirty="0">
                <a:solidFill>
                  <a:schemeClr val="tx1"/>
                </a:solidFill>
                <a:latin typeface="HarmonyOS Sans SC Medium" panose="00000600000000000000" pitchFamily="2" charset="-122"/>
                <a:ea typeface="HarmonyOS Sans SC Medium" panose="00000600000000000000" pitchFamily="2" charset="-122"/>
              </a:rPr>
              <a:t>YOUR OWN </a:t>
            </a:r>
            <a:r>
              <a:rPr lang="en-US" altLang="zh-CN" sz="2400" dirty="0">
                <a:solidFill>
                  <a:schemeClr val="tx1"/>
                </a:solidFill>
                <a:latin typeface="HarmonyOS Sans SC Medium" panose="00000600000000000000" pitchFamily="2" charset="-122"/>
                <a:ea typeface="HarmonyOS Sans SC Medium" panose="00000600000000000000" pitchFamily="2" charset="-122"/>
              </a:rPr>
              <a:t>interpretation.</a:t>
            </a:r>
          </a:p>
        </p:txBody>
      </p:sp>
    </p:spTree>
    <p:extLst>
      <p:ext uri="{BB962C8B-B14F-4D97-AF65-F5344CB8AC3E}">
        <p14:creationId xmlns:p14="http://schemas.microsoft.com/office/powerpoint/2010/main" val="10737198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CED05-A51E-E083-D2EB-ABB2417E988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7AE81E9-CDF7-940A-D8BC-0D93B02BD761}"/>
              </a:ext>
            </a:extLst>
          </p:cNvPr>
          <p:cNvSpPr>
            <a:spLocks noGrp="1"/>
          </p:cNvSpPr>
          <p:nvPr>
            <p:ph type="title"/>
          </p:nvPr>
        </p:nvSpPr>
        <p:spPr/>
        <p:txBody>
          <a:bodyPr>
            <a:normAutofit/>
          </a:bodyPr>
          <a:lstStyle/>
          <a:p>
            <a:r>
              <a:rPr lang="en-US" altLang="zh-CN" dirty="0">
                <a:latin typeface="HarmonyOS Sans Medium" panose="00000600000000000000" pitchFamily="2" charset="0"/>
              </a:rPr>
              <a:t>Grading Rule</a:t>
            </a:r>
            <a:endParaRPr lang="zh-CN" altLang="en-US" dirty="0">
              <a:latin typeface="HarmonyOS Sans Medium" panose="00000600000000000000" pitchFamily="2" charset="0"/>
            </a:endParaRPr>
          </a:p>
        </p:txBody>
      </p:sp>
      <p:pic>
        <p:nvPicPr>
          <p:cNvPr id="4" name="图片 3">
            <a:extLst>
              <a:ext uri="{FF2B5EF4-FFF2-40B4-BE49-F238E27FC236}">
                <a16:creationId xmlns:a16="http://schemas.microsoft.com/office/drawing/2014/main" id="{98CE8819-A9D1-28C8-64F2-C17C2438AED5}"/>
              </a:ext>
            </a:extLst>
          </p:cNvPr>
          <p:cNvPicPr>
            <a:picLocks noChangeAspect="1"/>
          </p:cNvPicPr>
          <p:nvPr/>
        </p:nvPicPr>
        <p:blipFill>
          <a:blip r:embed="rId2"/>
          <a:stretch>
            <a:fillRect/>
          </a:stretch>
        </p:blipFill>
        <p:spPr>
          <a:xfrm>
            <a:off x="1492852" y="1762704"/>
            <a:ext cx="9206295" cy="4119401"/>
          </a:xfrm>
          <a:prstGeom prst="rect">
            <a:avLst/>
          </a:prstGeom>
        </p:spPr>
      </p:pic>
    </p:spTree>
    <p:extLst>
      <p:ext uri="{BB962C8B-B14F-4D97-AF65-F5344CB8AC3E}">
        <p14:creationId xmlns:p14="http://schemas.microsoft.com/office/powerpoint/2010/main" val="42078691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latin typeface="HarmonyOS Sans TC Medium" panose="00000600000000000000" pitchFamily="2" charset="-120"/>
                <a:ea typeface="HarmonyOS Sans TC Medium" panose="00000600000000000000" pitchFamily="2" charset="-120"/>
              </a:rPr>
              <a:t>The End</a:t>
            </a:r>
          </a:p>
        </p:txBody>
      </p:sp>
    </p:spTree>
    <p:extLst>
      <p:ext uri="{BB962C8B-B14F-4D97-AF65-F5344CB8AC3E}">
        <p14:creationId xmlns:p14="http://schemas.microsoft.com/office/powerpoint/2010/main" val="1714915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B53D4F-74BE-045B-75F9-B8522E92A2FD}"/>
              </a:ext>
            </a:extLst>
          </p:cNvPr>
          <p:cNvSpPr>
            <a:spLocks noGrp="1"/>
          </p:cNvSpPr>
          <p:nvPr>
            <p:ph type="title"/>
          </p:nvPr>
        </p:nvSpPr>
        <p:spPr/>
        <p:txBody>
          <a:bodyPr/>
          <a:lstStyle/>
          <a:p>
            <a:r>
              <a:rPr lang="en-US" altLang="zh-CN" dirty="0"/>
              <a:t>Data Splitting</a:t>
            </a:r>
            <a:endParaRPr lang="zh-CN" altLang="en-US" dirty="0"/>
          </a:p>
        </p:txBody>
      </p:sp>
      <p:sp>
        <p:nvSpPr>
          <p:cNvPr id="3" name="内容占位符 2">
            <a:extLst>
              <a:ext uri="{FF2B5EF4-FFF2-40B4-BE49-F238E27FC236}">
                <a16:creationId xmlns:a16="http://schemas.microsoft.com/office/drawing/2014/main" id="{660642D3-CA84-C3AF-324E-7E9EBD479F0D}"/>
              </a:ext>
            </a:extLst>
          </p:cNvPr>
          <p:cNvSpPr>
            <a:spLocks noGrp="1"/>
          </p:cNvSpPr>
          <p:nvPr>
            <p:ph idx="1"/>
          </p:nvPr>
        </p:nvSpPr>
        <p:spPr/>
        <p:txBody>
          <a:bodyPr/>
          <a:lstStyle/>
          <a:p>
            <a:r>
              <a:rPr lang="en-US" altLang="zh-CN" sz="2400" dirty="0">
                <a:solidFill>
                  <a:schemeClr val="tx1"/>
                </a:solidFill>
                <a:latin typeface="HarmonyOS Sans SC Medium" panose="00000600000000000000" pitchFamily="2" charset="-122"/>
                <a:ea typeface="HarmonyOS Sans SC Medium" panose="00000600000000000000" pitchFamily="2" charset="-122"/>
              </a:rPr>
              <a:t>If you are a parent, do you want your child to be able to deal with some unknown situations besides what you told them?</a:t>
            </a:r>
          </a:p>
          <a:p>
            <a:endParaRPr lang="en-US" altLang="zh-CN" sz="2400" dirty="0">
              <a:solidFill>
                <a:schemeClr val="tx1"/>
              </a:solidFill>
              <a:latin typeface="HarmonyOS Sans SC Medium" panose="00000600000000000000" pitchFamily="2" charset="-122"/>
              <a:ea typeface="HarmonyOS Sans SC Medium" panose="00000600000000000000" pitchFamily="2" charset="-122"/>
            </a:endParaRPr>
          </a:p>
          <a:p>
            <a:r>
              <a:rPr lang="en-US" altLang="zh-CN" sz="2400" dirty="0">
                <a:solidFill>
                  <a:schemeClr val="tx1"/>
                </a:solidFill>
                <a:latin typeface="HarmonyOS Sans SC Medium" panose="00000600000000000000" pitchFamily="2" charset="-122"/>
                <a:ea typeface="HarmonyOS Sans SC Medium" panose="00000600000000000000" pitchFamily="2" charset="-122"/>
              </a:rPr>
              <a:t>Suppose there are </a:t>
            </a:r>
            <a:r>
              <a:rPr lang="en-US" altLang="zh-CN" sz="2400" dirty="0">
                <a:solidFill>
                  <a:srgbClr val="7030A0"/>
                </a:solidFill>
                <a:latin typeface="HarmonyOS Sans SC Medium" panose="00000600000000000000" pitchFamily="2" charset="-122"/>
                <a:ea typeface="HarmonyOS Sans SC Medium" panose="00000600000000000000" pitchFamily="2" charset="-122"/>
              </a:rPr>
              <a:t>1000</a:t>
            </a:r>
            <a:r>
              <a:rPr lang="en-US" altLang="zh-CN" sz="2400" dirty="0">
                <a:solidFill>
                  <a:schemeClr val="tx1"/>
                </a:solidFill>
                <a:latin typeface="HarmonyOS Sans SC Medium" panose="00000600000000000000" pitchFamily="2" charset="-122"/>
                <a:ea typeface="HarmonyOS Sans SC Medium" panose="00000600000000000000" pitchFamily="2" charset="-122"/>
              </a:rPr>
              <a:t> data points. We only get to know values from </a:t>
            </a:r>
            <a:r>
              <a:rPr lang="en-US" altLang="zh-CN" sz="2400" dirty="0">
                <a:solidFill>
                  <a:schemeClr val="tx2">
                    <a:lumMod val="60000"/>
                    <a:lumOff val="40000"/>
                  </a:schemeClr>
                </a:solidFill>
                <a:latin typeface="HarmonyOS Sans SC Medium" panose="00000600000000000000" pitchFamily="2" charset="-122"/>
                <a:ea typeface="HarmonyOS Sans SC Medium" panose="00000600000000000000" pitchFamily="2" charset="-122"/>
              </a:rPr>
              <a:t>100</a:t>
            </a:r>
            <a:r>
              <a:rPr lang="en-US" altLang="zh-CN" sz="2400" dirty="0">
                <a:solidFill>
                  <a:schemeClr val="tx1"/>
                </a:solidFill>
                <a:latin typeface="HarmonyOS Sans SC Medium" panose="00000600000000000000" pitchFamily="2" charset="-122"/>
                <a:ea typeface="HarmonyOS Sans SC Medium" panose="00000600000000000000" pitchFamily="2" charset="-122"/>
              </a:rPr>
              <a:t> of them. Uncertainty on the rest </a:t>
            </a:r>
            <a:r>
              <a:rPr lang="en-US" altLang="zh-CN" sz="2400" dirty="0">
                <a:solidFill>
                  <a:srgbClr val="FF0000"/>
                </a:solidFill>
                <a:latin typeface="HarmonyOS Sans SC Medium" panose="00000600000000000000" pitchFamily="2" charset="-122"/>
                <a:ea typeface="HarmonyOS Sans SC Medium" panose="00000600000000000000" pitchFamily="2" charset="-122"/>
              </a:rPr>
              <a:t>900</a:t>
            </a:r>
            <a:r>
              <a:rPr lang="en-US" altLang="zh-CN" sz="2400" dirty="0">
                <a:solidFill>
                  <a:schemeClr val="tx1"/>
                </a:solidFill>
                <a:latin typeface="HarmonyOS Sans SC Medium" panose="00000600000000000000" pitchFamily="2" charset="-122"/>
                <a:ea typeface="HarmonyOS Sans SC Medium" panose="00000600000000000000" pitchFamily="2" charset="-122"/>
              </a:rPr>
              <a:t>.</a:t>
            </a:r>
          </a:p>
          <a:p>
            <a:endParaRPr lang="en-US" altLang="zh-CN" sz="2400" dirty="0">
              <a:solidFill>
                <a:schemeClr val="tx1"/>
              </a:solidFill>
              <a:latin typeface="HarmonyOS Sans SC Medium" panose="00000600000000000000" pitchFamily="2" charset="-122"/>
              <a:ea typeface="HarmonyOS Sans SC Medium" panose="00000600000000000000" pitchFamily="2" charset="-122"/>
            </a:endParaRPr>
          </a:p>
          <a:p>
            <a:pPr marL="457200" indent="-457200">
              <a:buAutoNum type="arabicPeriod"/>
            </a:pPr>
            <a:r>
              <a:rPr lang="en-US" altLang="zh-CN" sz="2400" dirty="0">
                <a:solidFill>
                  <a:schemeClr val="tx1"/>
                </a:solidFill>
                <a:latin typeface="HarmonyOS Sans SC Medium" panose="00000600000000000000" pitchFamily="2" charset="-122"/>
                <a:ea typeface="HarmonyOS Sans SC Medium" panose="00000600000000000000" pitchFamily="2" charset="-122"/>
              </a:rPr>
              <a:t>Train with all </a:t>
            </a:r>
            <a:r>
              <a:rPr lang="en-US" altLang="zh-CN" sz="2400" dirty="0">
                <a:solidFill>
                  <a:schemeClr val="tx2">
                    <a:lumMod val="60000"/>
                    <a:lumOff val="40000"/>
                  </a:schemeClr>
                </a:solidFill>
                <a:latin typeface="HarmonyOS Sans SC Medium" panose="00000600000000000000" pitchFamily="2" charset="-122"/>
                <a:ea typeface="HarmonyOS Sans SC Medium" panose="00000600000000000000" pitchFamily="2" charset="-122"/>
              </a:rPr>
              <a:t>100</a:t>
            </a:r>
            <a:r>
              <a:rPr lang="en-US" altLang="zh-CN" sz="2400" dirty="0">
                <a:solidFill>
                  <a:schemeClr val="tx1"/>
                </a:solidFill>
                <a:latin typeface="HarmonyOS Sans SC Medium" panose="00000600000000000000" pitchFamily="2" charset="-122"/>
                <a:ea typeface="HarmonyOS Sans SC Medium" panose="00000600000000000000" pitchFamily="2" charset="-122"/>
              </a:rPr>
              <a:t> points, the training RMSE is 0.01, RMSE on the </a:t>
            </a:r>
            <a:r>
              <a:rPr lang="en-US" altLang="zh-CN" sz="2400" dirty="0">
                <a:solidFill>
                  <a:srgbClr val="FF0000"/>
                </a:solidFill>
                <a:latin typeface="HarmonyOS Sans SC Medium" panose="00000600000000000000" pitchFamily="2" charset="-122"/>
                <a:ea typeface="HarmonyOS Sans SC Medium" panose="00000600000000000000" pitchFamily="2" charset="-122"/>
              </a:rPr>
              <a:t>900</a:t>
            </a:r>
            <a:r>
              <a:rPr lang="en-US" altLang="zh-CN" sz="2400" dirty="0">
                <a:solidFill>
                  <a:schemeClr val="tx1"/>
                </a:solidFill>
                <a:latin typeface="HarmonyOS Sans SC Medium" panose="00000600000000000000" pitchFamily="2" charset="-122"/>
                <a:ea typeface="HarmonyOS Sans SC Medium" panose="00000600000000000000" pitchFamily="2" charset="-122"/>
              </a:rPr>
              <a:t> unknown points is 0.25.</a:t>
            </a:r>
          </a:p>
          <a:p>
            <a:pPr marL="457200" indent="-457200">
              <a:buAutoNum type="arabicPeriod"/>
            </a:pPr>
            <a:r>
              <a:rPr lang="en-US" altLang="zh-CN" sz="2400" dirty="0">
                <a:solidFill>
                  <a:schemeClr val="tx1"/>
                </a:solidFill>
                <a:latin typeface="HarmonyOS Sans SC Medium" panose="00000600000000000000" pitchFamily="2" charset="-122"/>
                <a:ea typeface="HarmonyOS Sans SC Medium" panose="00000600000000000000" pitchFamily="2" charset="-122"/>
              </a:rPr>
              <a:t>Train with </a:t>
            </a:r>
            <a:r>
              <a:rPr lang="en-US" altLang="zh-CN" sz="2400" dirty="0">
                <a:solidFill>
                  <a:schemeClr val="tx2">
                    <a:lumMod val="60000"/>
                    <a:lumOff val="40000"/>
                  </a:schemeClr>
                </a:solidFill>
                <a:latin typeface="HarmonyOS Sans SC Medium" panose="00000600000000000000" pitchFamily="2" charset="-122"/>
                <a:ea typeface="HarmonyOS Sans SC Medium" panose="00000600000000000000" pitchFamily="2" charset="-122"/>
              </a:rPr>
              <a:t>75</a:t>
            </a:r>
            <a:r>
              <a:rPr lang="en-US" altLang="zh-CN" sz="2400" dirty="0">
                <a:solidFill>
                  <a:schemeClr val="tx1"/>
                </a:solidFill>
                <a:latin typeface="HarmonyOS Sans SC Medium" panose="00000600000000000000" pitchFamily="2" charset="-122"/>
                <a:ea typeface="HarmonyOS Sans SC Medium" panose="00000600000000000000" pitchFamily="2" charset="-122"/>
              </a:rPr>
              <a:t> points, and tune training params with </a:t>
            </a:r>
            <a:r>
              <a:rPr lang="en-US" altLang="zh-CN" sz="2400" dirty="0">
                <a:solidFill>
                  <a:srgbClr val="00B050"/>
                </a:solidFill>
                <a:latin typeface="HarmonyOS Sans SC Medium" panose="00000600000000000000" pitchFamily="2" charset="-122"/>
                <a:ea typeface="HarmonyOS Sans SC Medium" panose="00000600000000000000" pitchFamily="2" charset="-122"/>
              </a:rPr>
              <a:t>25</a:t>
            </a:r>
            <a:r>
              <a:rPr lang="en-US" altLang="zh-CN" sz="2400" dirty="0">
                <a:solidFill>
                  <a:schemeClr val="tx1"/>
                </a:solidFill>
                <a:latin typeface="HarmonyOS Sans SC Medium" panose="00000600000000000000" pitchFamily="2" charset="-122"/>
                <a:ea typeface="HarmonyOS Sans SC Medium" panose="00000600000000000000" pitchFamily="2" charset="-122"/>
              </a:rPr>
              <a:t> points. So that training RMSE is 0.05, RMSE on the </a:t>
            </a:r>
            <a:r>
              <a:rPr lang="en-US" altLang="zh-CN" sz="2400" dirty="0">
                <a:solidFill>
                  <a:srgbClr val="FF0000"/>
                </a:solidFill>
                <a:latin typeface="HarmonyOS Sans SC Medium" panose="00000600000000000000" pitchFamily="2" charset="-122"/>
                <a:ea typeface="HarmonyOS Sans SC Medium" panose="00000600000000000000" pitchFamily="2" charset="-122"/>
              </a:rPr>
              <a:t>900</a:t>
            </a:r>
            <a:r>
              <a:rPr lang="en-US" altLang="zh-CN" sz="2400" dirty="0">
                <a:solidFill>
                  <a:schemeClr val="tx1"/>
                </a:solidFill>
                <a:latin typeface="HarmonyOS Sans SC Medium" panose="00000600000000000000" pitchFamily="2" charset="-122"/>
                <a:ea typeface="HarmonyOS Sans SC Medium" panose="00000600000000000000" pitchFamily="2" charset="-122"/>
              </a:rPr>
              <a:t> unknown points is 0.1.</a:t>
            </a:r>
            <a:endParaRPr lang="zh-CN" altLang="en-US" sz="2400" dirty="0">
              <a:solidFill>
                <a:schemeClr val="tx1"/>
              </a:solidFill>
              <a:latin typeface="HarmonyOS Sans SC Medium" panose="00000600000000000000" pitchFamily="2" charset="-122"/>
              <a:ea typeface="HarmonyOS Sans SC Medium" panose="00000600000000000000" pitchFamily="2" charset="-122"/>
            </a:endParaRPr>
          </a:p>
        </p:txBody>
      </p:sp>
    </p:spTree>
    <p:extLst>
      <p:ext uri="{BB962C8B-B14F-4D97-AF65-F5344CB8AC3E}">
        <p14:creationId xmlns:p14="http://schemas.microsoft.com/office/powerpoint/2010/main" val="573494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25F1E0-CB71-03AC-5946-07FE7DC9AA42}"/>
              </a:ext>
            </a:extLst>
          </p:cNvPr>
          <p:cNvSpPr>
            <a:spLocks noGrp="1"/>
          </p:cNvSpPr>
          <p:nvPr>
            <p:ph type="title"/>
          </p:nvPr>
        </p:nvSpPr>
        <p:spPr/>
        <p:txBody>
          <a:bodyPr/>
          <a:lstStyle/>
          <a:p>
            <a:r>
              <a:rPr lang="en-US" altLang="zh-CN" dirty="0"/>
              <a:t>Interpolation Algos - IDW</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6AC4B9E-0E87-EC34-9C42-0874D7AFA6E4}"/>
                  </a:ext>
                </a:extLst>
              </p:cNvPr>
              <p:cNvSpPr>
                <a:spLocks noGrp="1"/>
              </p:cNvSpPr>
              <p:nvPr>
                <p:ph idx="1"/>
              </p:nvPr>
            </p:nvSpPr>
            <p:spPr/>
            <p:txBody>
              <a:bodyPr/>
              <a:lstStyle/>
              <a:p>
                <a:r>
                  <a:rPr lang="en-US" altLang="zh-CN" dirty="0">
                    <a:solidFill>
                      <a:schemeClr val="tx1"/>
                    </a:solidFill>
                    <a:latin typeface="HarmonyOS Sans SC Medium" panose="00000600000000000000" pitchFamily="2" charset="-122"/>
                    <a:ea typeface="HarmonyOS Sans SC Medium" panose="00000600000000000000" pitchFamily="2" charset="-122"/>
                  </a:rPr>
                  <a:t>Inverse Distance Weighting (IDW)</a:t>
                </a:r>
              </a:p>
              <a:p>
                <a:endParaRPr lang="en-US" altLang="zh-CN" dirty="0">
                  <a:solidFill>
                    <a:schemeClr val="tx1"/>
                  </a:solidFill>
                  <a:latin typeface="HarmonyOS Sans SC Medium" panose="00000600000000000000" pitchFamily="2" charset="-122"/>
                  <a:ea typeface="HarmonyOS Sans SC Medium" panose="00000600000000000000" pitchFamily="2" charset="-122"/>
                </a:endParaRPr>
              </a:p>
              <a:p>
                <a:endParaRPr lang="en-US" altLang="zh-CN" dirty="0">
                  <a:solidFill>
                    <a:schemeClr val="tx1"/>
                  </a:solidFill>
                  <a:latin typeface="HarmonyOS Sans SC Medium" panose="00000600000000000000" pitchFamily="2" charset="-122"/>
                  <a:ea typeface="HarmonyOS Sans SC Medium" panose="00000600000000000000" pitchFamily="2" charset="-122"/>
                </a:endParaRPr>
              </a:p>
              <a:p>
                <a:endParaRPr lang="en-US" altLang="zh-CN" dirty="0">
                  <a:solidFill>
                    <a:schemeClr val="tx1"/>
                  </a:solidFill>
                  <a:latin typeface="HarmonyOS Sans SC Medium" panose="00000600000000000000" pitchFamily="2" charset="-122"/>
                  <a:ea typeface="HarmonyOS Sans SC Medium" panose="00000600000000000000" pitchFamily="2" charset="-122"/>
                </a:endParaRPr>
              </a:p>
              <a:p>
                <a:endParaRPr lang="en-US" altLang="zh-CN" dirty="0">
                  <a:solidFill>
                    <a:schemeClr val="tx1"/>
                  </a:solidFill>
                  <a:latin typeface="HarmonyOS Sans SC Medium" panose="00000600000000000000" pitchFamily="2" charset="-122"/>
                  <a:ea typeface="HarmonyOS Sans SC Medium" panose="00000600000000000000" pitchFamily="2" charset="-122"/>
                </a:endParaRPr>
              </a:p>
              <a:p>
                <a:endParaRPr lang="en-US" altLang="zh-CN" sz="1800" dirty="0">
                  <a:solidFill>
                    <a:schemeClr val="tx1"/>
                  </a:solidFill>
                  <a:latin typeface="HarmonyOS Sans SC Medium" panose="00000600000000000000" pitchFamily="2" charset="-122"/>
                  <a:ea typeface="HarmonyOS Sans SC Medium" panose="00000600000000000000" pitchFamily="2" charset="-122"/>
                </a:endParaRPr>
              </a:p>
              <a:p>
                <a:pPr marL="285750" indent="-285750">
                  <a:buFont typeface="Arial" panose="020B0604020202020204" pitchFamily="34" charset="0"/>
                  <a:buChar char="•"/>
                </a:pPr>
                <a:r>
                  <a:rPr lang="en-US" altLang="zh-CN" sz="1800" dirty="0">
                    <a:solidFill>
                      <a:schemeClr val="tx1"/>
                    </a:solidFill>
                    <a:latin typeface="HarmonyOS Sans SC Medium" panose="00000600000000000000" pitchFamily="2" charset="-122"/>
                    <a:ea typeface="HarmonyOS Sans SC Medium" panose="00000600000000000000" pitchFamily="2" charset="-122"/>
                  </a:rPr>
                  <a:t>From control points &amp; target points:</a:t>
                </a:r>
                <a14:m>
                  <m:oMath xmlns:m="http://schemas.openxmlformats.org/officeDocument/2006/math">
                    <m:sSub>
                      <m:sSubPr>
                        <m:ctrlPr>
                          <a:rPr lang="en-US" altLang="zh-CN" sz="1800" i="1" smtClean="0">
                            <a:solidFill>
                              <a:schemeClr val="tx1"/>
                            </a:solidFill>
                            <a:latin typeface="Cambria Math" panose="02040503050406030204" pitchFamily="18" charset="0"/>
                            <a:ea typeface="HarmonyOS Sans SC Medium" panose="00000600000000000000" pitchFamily="2" charset="-122"/>
                          </a:rPr>
                        </m:ctrlPr>
                      </m:sSubPr>
                      <m:e>
                        <m:r>
                          <a:rPr lang="en-US" altLang="zh-CN" sz="1800" b="0" i="1" smtClean="0">
                            <a:solidFill>
                              <a:schemeClr val="tx1"/>
                            </a:solidFill>
                            <a:latin typeface="Cambria Math" panose="02040503050406030204" pitchFamily="18" charset="0"/>
                            <a:ea typeface="HarmonyOS Sans SC Medium" panose="00000600000000000000" pitchFamily="2" charset="-122"/>
                          </a:rPr>
                          <m:t>𝑉</m:t>
                        </m:r>
                      </m:e>
                      <m:sub>
                        <m:r>
                          <a:rPr lang="en-US" altLang="zh-CN" sz="1800" b="0" i="1" smtClean="0">
                            <a:solidFill>
                              <a:schemeClr val="tx1"/>
                            </a:solidFill>
                            <a:latin typeface="Cambria Math" panose="02040503050406030204" pitchFamily="18" charset="0"/>
                            <a:ea typeface="HarmonyOS Sans SC Medium" panose="00000600000000000000" pitchFamily="2" charset="-122"/>
                          </a:rPr>
                          <m:t>𝑖</m:t>
                        </m:r>
                      </m:sub>
                    </m:sSub>
                    <m:r>
                      <a:rPr lang="en-US" altLang="zh-CN" sz="1800" b="0" i="1" smtClean="0">
                        <a:solidFill>
                          <a:schemeClr val="tx1"/>
                        </a:solidFill>
                        <a:latin typeface="Cambria Math" panose="02040503050406030204" pitchFamily="18" charset="0"/>
                        <a:ea typeface="HarmonyOS Sans SC Medium" panose="00000600000000000000" pitchFamily="2" charset="-122"/>
                      </a:rPr>
                      <m:t>, </m:t>
                    </m:r>
                    <m:sSubSup>
                      <m:sSubSupPr>
                        <m:ctrlPr>
                          <a:rPr lang="en-US" altLang="zh-CN" sz="1800" b="0" i="1" smtClean="0">
                            <a:solidFill>
                              <a:schemeClr val="tx1"/>
                            </a:solidFill>
                            <a:latin typeface="Cambria Math" panose="02040503050406030204" pitchFamily="18" charset="0"/>
                            <a:ea typeface="HarmonyOS Sans SC Medium" panose="00000600000000000000" pitchFamily="2" charset="-122"/>
                          </a:rPr>
                        </m:ctrlPr>
                      </m:sSubSupPr>
                      <m:e>
                        <m:r>
                          <a:rPr lang="en-US" altLang="zh-CN" sz="1800" b="0" i="1" smtClean="0">
                            <a:solidFill>
                              <a:schemeClr val="tx1"/>
                            </a:solidFill>
                            <a:latin typeface="Cambria Math" panose="02040503050406030204" pitchFamily="18" charset="0"/>
                            <a:ea typeface="HarmonyOS Sans SC Medium" panose="00000600000000000000" pitchFamily="2" charset="-122"/>
                          </a:rPr>
                          <m:t>𝑑</m:t>
                        </m:r>
                      </m:e>
                      <m:sub>
                        <m:r>
                          <a:rPr lang="en-US" altLang="zh-CN" sz="1800" b="0" i="1" smtClean="0">
                            <a:solidFill>
                              <a:schemeClr val="tx1"/>
                            </a:solidFill>
                            <a:latin typeface="Cambria Math" panose="02040503050406030204" pitchFamily="18" charset="0"/>
                            <a:ea typeface="HarmonyOS Sans SC Medium" panose="00000600000000000000" pitchFamily="2" charset="-122"/>
                          </a:rPr>
                          <m:t>𝑖</m:t>
                        </m:r>
                      </m:sub>
                      <m:sup/>
                    </m:sSubSup>
                    <m:r>
                      <a:rPr lang="en-US" altLang="zh-CN" sz="1800" b="0" i="1" smtClean="0">
                        <a:solidFill>
                          <a:schemeClr val="tx1"/>
                        </a:solidFill>
                        <a:latin typeface="Cambria Math" panose="02040503050406030204" pitchFamily="18" charset="0"/>
                        <a:ea typeface="HarmonyOS Sans SC Medium" panose="00000600000000000000" pitchFamily="2" charset="-122"/>
                      </a:rPr>
                      <m:t>=</m:t>
                    </m:r>
                    <m:r>
                      <a:rPr lang="en-US" altLang="zh-CN" sz="1800" b="0" i="1" smtClean="0">
                        <a:solidFill>
                          <a:schemeClr val="tx1"/>
                        </a:solidFill>
                        <a:latin typeface="Cambria Math" panose="02040503050406030204" pitchFamily="18" charset="0"/>
                        <a:ea typeface="HarmonyOS Sans SC Medium" panose="00000600000000000000" pitchFamily="2" charset="-122"/>
                      </a:rPr>
                      <m:t>𝑑</m:t>
                    </m:r>
                    <m:r>
                      <a:rPr lang="en-US" altLang="zh-CN" sz="1800" b="0" i="1" smtClean="0">
                        <a:solidFill>
                          <a:schemeClr val="tx1"/>
                        </a:solidFill>
                        <a:latin typeface="Cambria Math" panose="02040503050406030204" pitchFamily="18" charset="0"/>
                        <a:ea typeface="HarmonyOS Sans SC Medium" panose="00000600000000000000" pitchFamily="2" charset="-122"/>
                      </a:rPr>
                      <m:t>(</m:t>
                    </m:r>
                    <m:sSub>
                      <m:sSubPr>
                        <m:ctrlPr>
                          <a:rPr lang="en-US" altLang="zh-CN" sz="1800" b="0" i="1" smtClean="0">
                            <a:solidFill>
                              <a:schemeClr val="tx1"/>
                            </a:solidFill>
                            <a:latin typeface="Cambria Math" panose="02040503050406030204" pitchFamily="18" charset="0"/>
                            <a:ea typeface="HarmonyOS Sans SC Medium" panose="00000600000000000000" pitchFamily="2" charset="-122"/>
                          </a:rPr>
                        </m:ctrlPr>
                      </m:sSubPr>
                      <m:e>
                        <m:r>
                          <a:rPr lang="en-US" altLang="zh-CN" sz="1800" b="0" i="1" smtClean="0">
                            <a:solidFill>
                              <a:schemeClr val="tx1"/>
                            </a:solidFill>
                            <a:latin typeface="Cambria Math" panose="02040503050406030204" pitchFamily="18" charset="0"/>
                            <a:ea typeface="HarmonyOS Sans SC Medium" panose="00000600000000000000" pitchFamily="2" charset="-122"/>
                          </a:rPr>
                          <m:t>𝑥</m:t>
                        </m:r>
                      </m:e>
                      <m:sub>
                        <m:r>
                          <a:rPr lang="en-US" altLang="zh-CN" sz="1800" b="0" i="1" smtClean="0">
                            <a:solidFill>
                              <a:schemeClr val="tx1"/>
                            </a:solidFill>
                            <a:latin typeface="Cambria Math" panose="02040503050406030204" pitchFamily="18" charset="0"/>
                            <a:ea typeface="HarmonyOS Sans SC Medium" panose="00000600000000000000" pitchFamily="2" charset="-122"/>
                          </a:rPr>
                          <m:t>𝑖</m:t>
                        </m:r>
                      </m:sub>
                    </m:sSub>
                    <m:r>
                      <a:rPr lang="en-US" altLang="zh-CN" sz="1800" b="0" i="1" smtClean="0">
                        <a:solidFill>
                          <a:schemeClr val="tx1"/>
                        </a:solidFill>
                        <a:latin typeface="Cambria Math" panose="02040503050406030204" pitchFamily="18" charset="0"/>
                        <a:ea typeface="HarmonyOS Sans SC Medium" panose="00000600000000000000" pitchFamily="2" charset="-122"/>
                      </a:rPr>
                      <m:t>, </m:t>
                    </m:r>
                    <m:sSub>
                      <m:sSubPr>
                        <m:ctrlPr>
                          <a:rPr lang="en-US" altLang="zh-CN" sz="1800" b="0" i="1" smtClean="0">
                            <a:solidFill>
                              <a:schemeClr val="tx1"/>
                            </a:solidFill>
                            <a:latin typeface="Cambria Math" panose="02040503050406030204" pitchFamily="18" charset="0"/>
                            <a:ea typeface="HarmonyOS Sans SC Medium" panose="00000600000000000000" pitchFamily="2" charset="-122"/>
                          </a:rPr>
                        </m:ctrlPr>
                      </m:sSubPr>
                      <m:e>
                        <m:r>
                          <a:rPr lang="en-US" altLang="zh-CN" sz="1800" b="0" i="1" smtClean="0">
                            <a:solidFill>
                              <a:schemeClr val="tx1"/>
                            </a:solidFill>
                            <a:latin typeface="Cambria Math" panose="02040503050406030204" pitchFamily="18" charset="0"/>
                            <a:ea typeface="HarmonyOS Sans SC Medium" panose="00000600000000000000" pitchFamily="2" charset="-122"/>
                          </a:rPr>
                          <m:t>𝑥</m:t>
                        </m:r>
                      </m:e>
                      <m:sub>
                        <m:r>
                          <a:rPr lang="en-US" altLang="zh-CN" sz="1800" b="0" i="1" smtClean="0">
                            <a:solidFill>
                              <a:schemeClr val="tx1"/>
                            </a:solidFill>
                            <a:latin typeface="Cambria Math" panose="02040503050406030204" pitchFamily="18" charset="0"/>
                            <a:ea typeface="HarmonyOS Sans SC Medium" panose="00000600000000000000" pitchFamily="2" charset="-122"/>
                          </a:rPr>
                          <m:t>𝑝</m:t>
                        </m:r>
                      </m:sub>
                    </m:sSub>
                    <m:r>
                      <a:rPr lang="en-US" altLang="zh-CN" sz="1800" b="0" i="1" smtClean="0">
                        <a:solidFill>
                          <a:schemeClr val="tx1"/>
                        </a:solidFill>
                        <a:latin typeface="Cambria Math" panose="02040503050406030204" pitchFamily="18" charset="0"/>
                        <a:ea typeface="HarmonyOS Sans SC Medium" panose="00000600000000000000" pitchFamily="2" charset="-122"/>
                      </a:rPr>
                      <m:t>)</m:t>
                    </m:r>
                  </m:oMath>
                </a14:m>
                <a:endParaRPr lang="en-US" altLang="zh-CN" sz="1800" dirty="0">
                  <a:solidFill>
                    <a:schemeClr val="tx1"/>
                  </a:solidFill>
                  <a:latin typeface="HarmonyOS Sans SC Medium" panose="00000600000000000000" pitchFamily="2" charset="-122"/>
                  <a:ea typeface="HarmonyOS Sans SC Medium" panose="00000600000000000000" pitchFamily="2" charset="-122"/>
                </a:endParaRPr>
              </a:p>
              <a:p>
                <a:pPr marL="285750" indent="-285750">
                  <a:buFont typeface="Arial" panose="020B0604020202020204" pitchFamily="34" charset="0"/>
                  <a:buChar char="•"/>
                </a:pPr>
                <a:r>
                  <a:rPr lang="en-US" altLang="zh-CN" sz="1800" dirty="0">
                    <a:solidFill>
                      <a:schemeClr val="tx1"/>
                    </a:solidFill>
                    <a:latin typeface="HarmonyOS Sans SC Medium" panose="00000600000000000000" pitchFamily="2" charset="-122"/>
                    <a:ea typeface="HarmonyOS Sans SC Medium" panose="00000600000000000000" pitchFamily="2" charset="-122"/>
                  </a:rPr>
                  <a:t>From algorithm: </a:t>
                </a:r>
                <a14:m>
                  <m:oMath xmlns:m="http://schemas.openxmlformats.org/officeDocument/2006/math">
                    <m:sSub>
                      <m:sSubPr>
                        <m:ctrlPr>
                          <a:rPr lang="en-US" altLang="zh-CN" sz="1800" i="1" smtClean="0">
                            <a:solidFill>
                              <a:schemeClr val="tx1"/>
                            </a:solidFill>
                            <a:latin typeface="Cambria Math" panose="02040503050406030204" pitchFamily="18" charset="0"/>
                            <a:ea typeface="HarmonyOS Sans SC Medium" panose="00000600000000000000" pitchFamily="2" charset="-122"/>
                          </a:rPr>
                        </m:ctrlPr>
                      </m:sSubPr>
                      <m:e>
                        <m:r>
                          <a:rPr lang="zh-CN" altLang="en-US" sz="1800" i="1" smtClean="0">
                            <a:solidFill>
                              <a:schemeClr val="tx1"/>
                            </a:solidFill>
                            <a:latin typeface="Cambria Math" panose="02040503050406030204" pitchFamily="18" charset="0"/>
                            <a:ea typeface="HarmonyOS Sans SC Medium" panose="00000600000000000000" pitchFamily="2" charset="-122"/>
                          </a:rPr>
                          <m:t>𝜔</m:t>
                        </m:r>
                      </m:e>
                      <m:sub>
                        <m:r>
                          <a:rPr lang="en-US" altLang="zh-CN" sz="1800" b="0" i="1" smtClean="0">
                            <a:solidFill>
                              <a:schemeClr val="tx1"/>
                            </a:solidFill>
                            <a:latin typeface="Cambria Math" panose="02040503050406030204" pitchFamily="18" charset="0"/>
                            <a:ea typeface="HarmonyOS Sans SC Medium" panose="00000600000000000000" pitchFamily="2" charset="-122"/>
                          </a:rPr>
                          <m:t>𝑖</m:t>
                        </m:r>
                      </m:sub>
                    </m:sSub>
                    <m:d>
                      <m:dPr>
                        <m:ctrlPr>
                          <a:rPr lang="en-US" altLang="zh-CN" sz="1800" b="0" i="1" smtClean="0">
                            <a:solidFill>
                              <a:schemeClr val="tx1"/>
                            </a:solidFill>
                            <a:latin typeface="Cambria Math" panose="02040503050406030204" pitchFamily="18" charset="0"/>
                            <a:ea typeface="HarmonyOS Sans SC Medium" panose="00000600000000000000" pitchFamily="2" charset="-122"/>
                          </a:rPr>
                        </m:ctrlPr>
                      </m:dPr>
                      <m:e>
                        <m:sSub>
                          <m:sSubPr>
                            <m:ctrlPr>
                              <a:rPr lang="en-US" altLang="zh-CN" sz="1800" b="0" i="1" smtClean="0">
                                <a:solidFill>
                                  <a:schemeClr val="tx1"/>
                                </a:solidFill>
                                <a:latin typeface="Cambria Math" panose="02040503050406030204" pitchFamily="18" charset="0"/>
                                <a:ea typeface="HarmonyOS Sans SC Medium" panose="00000600000000000000" pitchFamily="2" charset="-122"/>
                              </a:rPr>
                            </m:ctrlPr>
                          </m:sSubPr>
                          <m:e>
                            <m:r>
                              <a:rPr lang="en-US" altLang="zh-CN" sz="1800" b="0" i="1" smtClean="0">
                                <a:solidFill>
                                  <a:schemeClr val="tx1"/>
                                </a:solidFill>
                                <a:latin typeface="Cambria Math" panose="02040503050406030204" pitchFamily="18" charset="0"/>
                                <a:ea typeface="HarmonyOS Sans SC Medium" panose="00000600000000000000" pitchFamily="2" charset="-122"/>
                              </a:rPr>
                              <m:t>𝑥</m:t>
                            </m:r>
                          </m:e>
                          <m:sub>
                            <m:r>
                              <a:rPr lang="en-US" altLang="zh-CN" sz="1800" b="0" i="1" smtClean="0">
                                <a:solidFill>
                                  <a:schemeClr val="tx1"/>
                                </a:solidFill>
                                <a:latin typeface="Cambria Math" panose="02040503050406030204" pitchFamily="18" charset="0"/>
                                <a:ea typeface="HarmonyOS Sans SC Medium" panose="00000600000000000000" pitchFamily="2" charset="-122"/>
                              </a:rPr>
                              <m:t>𝑝</m:t>
                            </m:r>
                          </m:sub>
                        </m:sSub>
                      </m:e>
                    </m:d>
                    <m:r>
                      <a:rPr lang="en-US" altLang="zh-CN" sz="1800" b="0" i="1" smtClean="0">
                        <a:solidFill>
                          <a:schemeClr val="tx1"/>
                        </a:solidFill>
                        <a:latin typeface="Cambria Math" panose="02040503050406030204" pitchFamily="18" charset="0"/>
                        <a:ea typeface="HarmonyOS Sans SC Medium" panose="00000600000000000000" pitchFamily="2" charset="-122"/>
                      </a:rPr>
                      <m:t>=1/</m:t>
                    </m:r>
                    <m:sSubSup>
                      <m:sSubSupPr>
                        <m:ctrlPr>
                          <a:rPr lang="en-US" altLang="zh-CN" sz="1800" b="0" i="1" smtClean="0">
                            <a:solidFill>
                              <a:schemeClr val="tx1"/>
                            </a:solidFill>
                            <a:latin typeface="Cambria Math" panose="02040503050406030204" pitchFamily="18" charset="0"/>
                            <a:ea typeface="HarmonyOS Sans SC Medium" panose="00000600000000000000" pitchFamily="2" charset="-122"/>
                          </a:rPr>
                        </m:ctrlPr>
                      </m:sSubSupPr>
                      <m:e>
                        <m:r>
                          <a:rPr lang="en-US" altLang="zh-CN" sz="1800" b="0" i="1" smtClean="0">
                            <a:solidFill>
                              <a:schemeClr val="tx1"/>
                            </a:solidFill>
                            <a:latin typeface="Cambria Math" panose="02040503050406030204" pitchFamily="18" charset="0"/>
                            <a:ea typeface="HarmonyOS Sans SC Medium" panose="00000600000000000000" pitchFamily="2" charset="-122"/>
                          </a:rPr>
                          <m:t>𝑑</m:t>
                        </m:r>
                      </m:e>
                      <m:sub>
                        <m:r>
                          <a:rPr lang="en-US" altLang="zh-CN" sz="1800" b="0" i="1" smtClean="0">
                            <a:solidFill>
                              <a:schemeClr val="tx1"/>
                            </a:solidFill>
                            <a:latin typeface="Cambria Math" panose="02040503050406030204" pitchFamily="18" charset="0"/>
                            <a:ea typeface="HarmonyOS Sans SC Medium" panose="00000600000000000000" pitchFamily="2" charset="-122"/>
                          </a:rPr>
                          <m:t>𝑖</m:t>
                        </m:r>
                      </m:sub>
                      <m:sup>
                        <m:r>
                          <a:rPr lang="en-US" altLang="zh-CN" sz="1800" b="0" i="1" smtClean="0">
                            <a:solidFill>
                              <a:schemeClr val="tx1"/>
                            </a:solidFill>
                            <a:latin typeface="Cambria Math" panose="02040503050406030204" pitchFamily="18" charset="0"/>
                            <a:ea typeface="HarmonyOS Sans SC Medium" panose="00000600000000000000" pitchFamily="2" charset="-122"/>
                          </a:rPr>
                          <m:t>𝑝</m:t>
                        </m:r>
                      </m:sup>
                    </m:sSubSup>
                  </m:oMath>
                </a14:m>
                <a:r>
                  <a:rPr lang="en-US" altLang="zh-CN" sz="1800" dirty="0">
                    <a:solidFill>
                      <a:schemeClr val="tx1"/>
                    </a:solidFill>
                    <a:latin typeface="HarmonyOS Sans SC Medium" panose="00000600000000000000" pitchFamily="2" charset="-122"/>
                    <a:ea typeface="HarmonyOS Sans SC Medium" panose="00000600000000000000" pitchFamily="2" charset="-122"/>
                  </a:rPr>
                  <a:t>, what is </a:t>
                </a:r>
                <a14:m>
                  <m:oMath xmlns:m="http://schemas.openxmlformats.org/officeDocument/2006/math">
                    <m:r>
                      <a:rPr lang="en-US" altLang="zh-CN" sz="1800" b="0" i="1" smtClean="0">
                        <a:solidFill>
                          <a:schemeClr val="tx1"/>
                        </a:solidFill>
                        <a:latin typeface="Cambria Math" panose="02040503050406030204" pitchFamily="18" charset="0"/>
                        <a:ea typeface="HarmonyOS Sans SC Medium" panose="00000600000000000000" pitchFamily="2" charset="-122"/>
                      </a:rPr>
                      <m:t>𝑓</m:t>
                    </m:r>
                  </m:oMath>
                </a14:m>
                <a:r>
                  <a:rPr lang="en-US" altLang="zh-CN" sz="1800" dirty="0">
                    <a:solidFill>
                      <a:schemeClr val="tx1"/>
                    </a:solidFill>
                    <a:latin typeface="HarmonyOS Sans SC Medium" panose="00000600000000000000" pitchFamily="2" charset="-122"/>
                    <a:ea typeface="HarmonyOS Sans SC Medium" panose="00000600000000000000" pitchFamily="2" charset="-122"/>
                  </a:rPr>
                  <a:t>?</a:t>
                </a:r>
                <a:endParaRPr lang="zh-CN" altLang="en-US" sz="1800" dirty="0">
                  <a:solidFill>
                    <a:schemeClr val="tx1"/>
                  </a:solidFill>
                  <a:latin typeface="HarmonyOS Sans SC Medium" panose="00000600000000000000" pitchFamily="2" charset="-122"/>
                  <a:ea typeface="HarmonyOS Sans SC Medium" panose="00000600000000000000" pitchFamily="2" charset="-122"/>
                </a:endParaRPr>
              </a:p>
            </p:txBody>
          </p:sp>
        </mc:Choice>
        <mc:Fallback xmlns="">
          <p:sp>
            <p:nvSpPr>
              <p:cNvPr id="3" name="内容占位符 2">
                <a:extLst>
                  <a:ext uri="{FF2B5EF4-FFF2-40B4-BE49-F238E27FC236}">
                    <a16:creationId xmlns:a16="http://schemas.microsoft.com/office/drawing/2014/main" id="{66AC4B9E-0E87-EC34-9C42-0874D7AFA6E4}"/>
                  </a:ext>
                </a:extLst>
              </p:cNvPr>
              <p:cNvSpPr>
                <a:spLocks noGrp="1" noRot="1" noChangeAspect="1" noMove="1" noResize="1" noEditPoints="1" noAdjustHandles="1" noChangeArrowheads="1" noChangeShapeType="1" noTextEdit="1"/>
              </p:cNvSpPr>
              <p:nvPr>
                <p:ph idx="1"/>
              </p:nvPr>
            </p:nvSpPr>
            <p:spPr>
              <a:blipFill>
                <a:blip r:embed="rId2"/>
                <a:stretch>
                  <a:fillRect l="-1389" t="-1706"/>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F7AE6B13-F1B3-A4E1-9C77-9309392B630D}"/>
              </a:ext>
            </a:extLst>
          </p:cNvPr>
          <p:cNvPicPr>
            <a:picLocks noChangeAspect="1"/>
          </p:cNvPicPr>
          <p:nvPr/>
        </p:nvPicPr>
        <p:blipFill>
          <a:blip r:embed="rId3"/>
          <a:stretch>
            <a:fillRect/>
          </a:stretch>
        </p:blipFill>
        <p:spPr>
          <a:xfrm>
            <a:off x="2041315" y="2308167"/>
            <a:ext cx="8109367" cy="2241665"/>
          </a:xfrm>
          <a:prstGeom prst="rect">
            <a:avLst/>
          </a:prstGeom>
        </p:spPr>
      </p:pic>
    </p:spTree>
    <p:extLst>
      <p:ext uri="{BB962C8B-B14F-4D97-AF65-F5344CB8AC3E}">
        <p14:creationId xmlns:p14="http://schemas.microsoft.com/office/powerpoint/2010/main" val="91077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99EC5B-F3BE-666D-EBB2-4576D135329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93FEA1B-B3DD-67ED-1B0C-D55AEBC4B8F3}"/>
              </a:ext>
            </a:extLst>
          </p:cNvPr>
          <p:cNvSpPr>
            <a:spLocks noGrp="1"/>
          </p:cNvSpPr>
          <p:nvPr>
            <p:ph type="title"/>
          </p:nvPr>
        </p:nvSpPr>
        <p:spPr/>
        <p:txBody>
          <a:bodyPr/>
          <a:lstStyle/>
          <a:p>
            <a:r>
              <a:rPr lang="en-US" altLang="zh-CN" dirty="0"/>
              <a:t>Interpolation Algos - IDW</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14194E3-3854-058F-1E48-1BC892D5D7E9}"/>
                  </a:ext>
                </a:extLst>
              </p:cNvPr>
              <p:cNvSpPr>
                <a:spLocks noGrp="1"/>
              </p:cNvSpPr>
              <p:nvPr>
                <p:ph idx="1"/>
              </p:nvPr>
            </p:nvSpPr>
            <p:spPr/>
            <p:txBody>
              <a:bodyPr/>
              <a:lstStyle/>
              <a:p>
                <a:r>
                  <a:rPr lang="en-US" altLang="zh-CN" dirty="0">
                    <a:solidFill>
                      <a:schemeClr val="tx1"/>
                    </a:solidFill>
                    <a:latin typeface="HarmonyOS Sans SC Medium" panose="00000600000000000000" pitchFamily="2" charset="-122"/>
                    <a:ea typeface="HarmonyOS Sans SC Medium" panose="00000600000000000000" pitchFamily="2" charset="-122"/>
                  </a:rPr>
                  <a:t>The </a:t>
                </a:r>
                <a14:m>
                  <m:oMath xmlns:m="http://schemas.openxmlformats.org/officeDocument/2006/math">
                    <m:r>
                      <a:rPr lang="en-US" altLang="zh-CN" b="0" i="1" smtClean="0">
                        <a:solidFill>
                          <a:schemeClr val="tx1"/>
                        </a:solidFill>
                        <a:latin typeface="Cambria Math" panose="02040503050406030204" pitchFamily="18" charset="0"/>
                        <a:ea typeface="HarmonyOS Sans SC Medium" panose="00000600000000000000" pitchFamily="2" charset="-122"/>
                      </a:rPr>
                      <m:t>𝑝</m:t>
                    </m:r>
                  </m:oMath>
                </a14:m>
                <a:endParaRPr lang="en-US" altLang="zh-CN" dirty="0">
                  <a:solidFill>
                    <a:schemeClr val="tx1"/>
                  </a:solidFill>
                  <a:latin typeface="HarmonyOS Sans SC Medium" panose="00000600000000000000" pitchFamily="2" charset="-122"/>
                  <a:ea typeface="HarmonyOS Sans SC Medium" panose="00000600000000000000" pitchFamily="2" charset="-122"/>
                </a:endParaRPr>
              </a:p>
              <a:p>
                <a:endParaRPr lang="en-US" altLang="zh-CN" dirty="0">
                  <a:solidFill>
                    <a:schemeClr val="tx1"/>
                  </a:solidFill>
                  <a:latin typeface="HarmonyOS Sans SC Medium" panose="00000600000000000000" pitchFamily="2" charset="-122"/>
                  <a:ea typeface="HarmonyOS Sans SC Medium" panose="00000600000000000000" pitchFamily="2" charset="-122"/>
                </a:endParaRPr>
              </a:p>
              <a:p>
                <a:endParaRPr lang="en-US" altLang="zh-CN" dirty="0">
                  <a:solidFill>
                    <a:schemeClr val="tx1"/>
                  </a:solidFill>
                  <a:latin typeface="HarmonyOS Sans SC Medium" panose="00000600000000000000" pitchFamily="2" charset="-122"/>
                  <a:ea typeface="HarmonyOS Sans SC Medium" panose="00000600000000000000" pitchFamily="2" charset="-122"/>
                </a:endParaRPr>
              </a:p>
              <a:p>
                <a:endParaRPr lang="en-US" altLang="zh-CN" dirty="0">
                  <a:solidFill>
                    <a:schemeClr val="tx1"/>
                  </a:solidFill>
                  <a:latin typeface="HarmonyOS Sans SC Medium" panose="00000600000000000000" pitchFamily="2" charset="-122"/>
                  <a:ea typeface="HarmonyOS Sans SC Medium" panose="00000600000000000000" pitchFamily="2" charset="-122"/>
                </a:endParaRPr>
              </a:p>
              <a:p>
                <a:endParaRPr lang="en-US" altLang="zh-CN" dirty="0">
                  <a:solidFill>
                    <a:schemeClr val="tx1"/>
                  </a:solidFill>
                  <a:latin typeface="HarmonyOS Sans SC Medium" panose="00000600000000000000" pitchFamily="2" charset="-122"/>
                  <a:ea typeface="HarmonyOS Sans SC Medium" panose="00000600000000000000" pitchFamily="2" charset="-122"/>
                </a:endParaRPr>
              </a:p>
              <a:p>
                <a:endParaRPr lang="en-US" altLang="zh-CN" sz="1800" dirty="0">
                  <a:solidFill>
                    <a:schemeClr val="tx1"/>
                  </a:solidFill>
                  <a:latin typeface="HarmonyOS Sans SC Medium" panose="00000600000000000000" pitchFamily="2" charset="-122"/>
                  <a:ea typeface="HarmonyOS Sans SC Medium" panose="00000600000000000000" pitchFamily="2" charset="-122"/>
                </a:endParaRPr>
              </a:p>
            </p:txBody>
          </p:sp>
        </mc:Choice>
        <mc:Fallback xmlns="">
          <p:sp>
            <p:nvSpPr>
              <p:cNvPr id="3" name="内容占位符 2">
                <a:extLst>
                  <a:ext uri="{FF2B5EF4-FFF2-40B4-BE49-F238E27FC236}">
                    <a16:creationId xmlns:a16="http://schemas.microsoft.com/office/drawing/2014/main" id="{714194E3-3854-058F-1E48-1BC892D5D7E9}"/>
                  </a:ext>
                </a:extLst>
              </p:cNvPr>
              <p:cNvSpPr>
                <a:spLocks noGrp="1" noRot="1" noChangeAspect="1" noMove="1" noResize="1" noEditPoints="1" noAdjustHandles="1" noChangeArrowheads="1" noChangeShapeType="1" noTextEdit="1"/>
              </p:cNvSpPr>
              <p:nvPr>
                <p:ph idx="1"/>
              </p:nvPr>
            </p:nvSpPr>
            <p:spPr>
              <a:blipFill>
                <a:blip r:embed="rId3"/>
                <a:stretch>
                  <a:fillRect l="-1389" t="-1706"/>
                </a:stretch>
              </a:blipFill>
            </p:spPr>
            <p:txBody>
              <a:bodyPr/>
              <a:lstStyle/>
              <a:p>
                <a:r>
                  <a:rPr lang="zh-CN" altLang="en-US">
                    <a:noFill/>
                  </a:rPr>
                  <a:t> </a:t>
                </a:r>
              </a:p>
            </p:txBody>
          </p:sp>
        </mc:Fallback>
      </mc:AlternateContent>
      <p:pic>
        <p:nvPicPr>
          <p:cNvPr id="6" name="图片 5" descr="图表, 折线图&#10;&#10;描述已自动生成">
            <a:extLst>
              <a:ext uri="{FF2B5EF4-FFF2-40B4-BE49-F238E27FC236}">
                <a16:creationId xmlns:a16="http://schemas.microsoft.com/office/drawing/2014/main" id="{38479448-A67C-4E03-3032-F8D8A8413753}"/>
              </a:ext>
            </a:extLst>
          </p:cNvPr>
          <p:cNvPicPr>
            <a:picLocks noChangeAspect="1"/>
          </p:cNvPicPr>
          <p:nvPr/>
        </p:nvPicPr>
        <p:blipFill>
          <a:blip r:embed="rId4"/>
          <a:stretch>
            <a:fillRect/>
          </a:stretch>
        </p:blipFill>
        <p:spPr>
          <a:xfrm>
            <a:off x="609600" y="2271055"/>
            <a:ext cx="6272463" cy="4012909"/>
          </a:xfrm>
          <a:prstGeom prst="rect">
            <a:avLst/>
          </a:prstGeom>
        </p:spPr>
      </p:pic>
      <p:sp>
        <p:nvSpPr>
          <p:cNvPr id="7" name="文本框 6">
            <a:extLst>
              <a:ext uri="{FF2B5EF4-FFF2-40B4-BE49-F238E27FC236}">
                <a16:creationId xmlns:a16="http://schemas.microsoft.com/office/drawing/2014/main" id="{11301F00-0DC3-72CE-F1B0-8391C1FE17D1}"/>
              </a:ext>
            </a:extLst>
          </p:cNvPr>
          <p:cNvSpPr txBox="1"/>
          <p:nvPr/>
        </p:nvSpPr>
        <p:spPr>
          <a:xfrm>
            <a:off x="7769726" y="2486526"/>
            <a:ext cx="3748506" cy="3970318"/>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HarmonyOS Sans SC Medium" panose="00000600000000000000" pitchFamily="2" charset="-122"/>
                <a:ea typeface="HarmonyOS Sans SC Medium" panose="00000600000000000000" pitchFamily="2" charset="-122"/>
              </a:rPr>
              <a:t>Constant p value, different control points:</a:t>
            </a:r>
          </a:p>
          <a:p>
            <a:pPr marL="742950" lvl="1" indent="-285750">
              <a:buFont typeface="Arial" panose="020B0604020202020204" pitchFamily="34" charset="0"/>
              <a:buChar char="•"/>
            </a:pPr>
            <a:r>
              <a:rPr lang="en-US" altLang="zh-CN" dirty="0">
                <a:latin typeface="HarmonyOS Sans SC Medium" panose="00000600000000000000" pitchFamily="2" charset="-122"/>
                <a:ea typeface="HarmonyOS Sans SC Medium" panose="00000600000000000000" pitchFamily="2" charset="-122"/>
              </a:rPr>
              <a:t>More weights on points that are closer to the target points.</a:t>
            </a:r>
          </a:p>
          <a:p>
            <a:pPr marL="285750" indent="-285750">
              <a:buFont typeface="Arial" panose="020B0604020202020204" pitchFamily="34" charset="0"/>
              <a:buChar char="•"/>
            </a:pPr>
            <a:endParaRPr lang="en-US" altLang="zh-CN" dirty="0">
              <a:latin typeface="HarmonyOS Sans SC Medium" panose="00000600000000000000" pitchFamily="2" charset="-122"/>
              <a:ea typeface="HarmonyOS Sans SC Medium" panose="00000600000000000000" pitchFamily="2" charset="-122"/>
            </a:endParaRPr>
          </a:p>
          <a:p>
            <a:pPr marL="285750" indent="-285750">
              <a:buFont typeface="Arial" panose="020B0604020202020204" pitchFamily="34" charset="0"/>
              <a:buChar char="•"/>
            </a:pPr>
            <a:r>
              <a:rPr lang="en-US" altLang="zh-CN" dirty="0">
                <a:latin typeface="HarmonyOS Sans SC Medium" panose="00000600000000000000" pitchFamily="2" charset="-122"/>
                <a:ea typeface="HarmonyOS Sans SC Medium" panose="00000600000000000000" pitchFamily="2" charset="-122"/>
              </a:rPr>
              <a:t>Different p values, same control point:</a:t>
            </a:r>
          </a:p>
          <a:p>
            <a:pPr marL="742950" lvl="1" indent="-285750">
              <a:buFont typeface="Arial" panose="020B0604020202020204" pitchFamily="34" charset="0"/>
              <a:buChar char="•"/>
            </a:pPr>
            <a:r>
              <a:rPr lang="en-US" altLang="zh-CN" dirty="0">
                <a:latin typeface="HarmonyOS Sans SC Medium" panose="00000600000000000000" pitchFamily="2" charset="-122"/>
                <a:ea typeface="HarmonyOS Sans SC Medium" panose="00000600000000000000" pitchFamily="2" charset="-122"/>
              </a:rPr>
              <a:t>More weights on higher p values.</a:t>
            </a:r>
          </a:p>
          <a:p>
            <a:pPr marL="285750" indent="-285750">
              <a:buFont typeface="Arial" panose="020B0604020202020204" pitchFamily="34" charset="0"/>
              <a:buChar char="•"/>
            </a:pPr>
            <a:endParaRPr lang="en-US" altLang="zh-CN" dirty="0">
              <a:latin typeface="HarmonyOS Sans SC Medium" panose="00000600000000000000" pitchFamily="2" charset="-122"/>
              <a:ea typeface="HarmonyOS Sans SC Medium" panose="00000600000000000000" pitchFamily="2" charset="-122"/>
            </a:endParaRPr>
          </a:p>
          <a:p>
            <a:pPr marL="285750" indent="-285750">
              <a:buFont typeface="Arial" panose="020B0604020202020204" pitchFamily="34" charset="0"/>
              <a:buChar char="•"/>
            </a:pPr>
            <a:r>
              <a:rPr lang="en-US" altLang="zh-CN" dirty="0">
                <a:latin typeface="HarmonyOS Sans SC Medium" panose="00000600000000000000" pitchFamily="2" charset="-122"/>
                <a:ea typeface="HarmonyOS Sans SC Medium" panose="00000600000000000000" pitchFamily="2" charset="-122"/>
              </a:rPr>
              <a:t>Try to prove and interpret this in your experiments when tuning the P value.</a:t>
            </a:r>
          </a:p>
        </p:txBody>
      </p:sp>
    </p:spTree>
    <p:extLst>
      <p:ext uri="{BB962C8B-B14F-4D97-AF65-F5344CB8AC3E}">
        <p14:creationId xmlns:p14="http://schemas.microsoft.com/office/powerpoint/2010/main" val="4229665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F47E8-9CF0-B7A5-0659-F9CB48CDC3D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896C425-A7D1-F31D-3A66-5913047A5028}"/>
              </a:ext>
            </a:extLst>
          </p:cNvPr>
          <p:cNvSpPr>
            <a:spLocks noGrp="1"/>
          </p:cNvSpPr>
          <p:nvPr>
            <p:ph type="title"/>
          </p:nvPr>
        </p:nvSpPr>
        <p:spPr>
          <a:xfrm>
            <a:off x="643466" y="101601"/>
            <a:ext cx="8233166" cy="1143000"/>
          </a:xfrm>
        </p:spPr>
        <p:txBody>
          <a:bodyPr>
            <a:normAutofit fontScale="90000"/>
          </a:bodyPr>
          <a:lstStyle/>
          <a:p>
            <a:r>
              <a:rPr lang="en-US" altLang="zh-CN" dirty="0"/>
              <a:t>Interpolation Algos – Cubic-Spline</a:t>
            </a:r>
            <a:endParaRPr lang="zh-CN" altLang="en-US"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AE8604B1-AF94-E258-6574-BBBDB2F75335}"/>
                  </a:ext>
                </a:extLst>
              </p:cNvPr>
              <p:cNvSpPr txBox="1"/>
              <p:nvPr/>
            </p:nvSpPr>
            <p:spPr>
              <a:xfrm>
                <a:off x="411747" y="1503230"/>
                <a:ext cx="7031790" cy="5199757"/>
              </a:xfrm>
              <a:prstGeom prst="rect">
                <a:avLst/>
              </a:prstGeom>
              <a:noFill/>
            </p:spPr>
            <p:txBody>
              <a:bodyPr wrap="square" rtlCol="0">
                <a:spAutoFit/>
              </a:bodyPr>
              <a:lstStyle/>
              <a:p>
                <a:r>
                  <a:rPr lang="en-US" altLang="zh-CN" dirty="0">
                    <a:latin typeface="HarmonyOS Sans SC Medium" panose="00000600000000000000" pitchFamily="2" charset="-122"/>
                    <a:ea typeface="HarmonyOS Sans SC Medium" panose="00000600000000000000" pitchFamily="2" charset="-122"/>
                  </a:rPr>
                  <a:t>For control points </a:t>
                </a:r>
                <a14:m>
                  <m:oMath xmlns:m="http://schemas.openxmlformats.org/officeDocument/2006/math">
                    <m:sSub>
                      <m:sSubPr>
                        <m:ctrlPr>
                          <a:rPr lang="en-US" altLang="zh-CN" i="1" smtClean="0">
                            <a:latin typeface="Cambria Math" panose="02040503050406030204" pitchFamily="18" charset="0"/>
                            <a:ea typeface="HarmonyOS Sans SC Medium" panose="00000600000000000000" pitchFamily="2" charset="-122"/>
                          </a:rPr>
                        </m:ctrlPr>
                      </m:sSubPr>
                      <m:e>
                        <m:r>
                          <a:rPr lang="en-US" altLang="zh-CN" b="0" i="1" smtClean="0">
                            <a:latin typeface="Cambria Math" panose="02040503050406030204" pitchFamily="18" charset="0"/>
                            <a:ea typeface="HarmonyOS Sans SC Medium" panose="00000600000000000000" pitchFamily="2" charset="-122"/>
                          </a:rPr>
                          <m:t>𝑥</m:t>
                        </m:r>
                      </m:e>
                      <m:sub>
                        <m:r>
                          <a:rPr lang="en-US" altLang="zh-CN" b="0" i="1" smtClean="0">
                            <a:latin typeface="Cambria Math" panose="02040503050406030204" pitchFamily="18" charset="0"/>
                            <a:ea typeface="HarmonyOS Sans SC Medium" panose="00000600000000000000" pitchFamily="2" charset="-122"/>
                          </a:rPr>
                          <m:t>1</m:t>
                        </m:r>
                      </m:sub>
                    </m:sSub>
                    <m:r>
                      <a:rPr lang="en-US" altLang="zh-CN" b="0" i="1" smtClean="0">
                        <a:latin typeface="Cambria Math" panose="02040503050406030204" pitchFamily="18" charset="0"/>
                        <a:ea typeface="HarmonyOS Sans SC Medium" panose="00000600000000000000" pitchFamily="2" charset="-122"/>
                      </a:rPr>
                      <m:t>, </m:t>
                    </m:r>
                    <m:sSub>
                      <m:sSubPr>
                        <m:ctrlPr>
                          <a:rPr lang="en-US" altLang="zh-CN" b="0" i="1" smtClean="0">
                            <a:latin typeface="Cambria Math" panose="02040503050406030204" pitchFamily="18" charset="0"/>
                            <a:ea typeface="HarmonyOS Sans SC Medium" panose="00000600000000000000" pitchFamily="2" charset="-122"/>
                          </a:rPr>
                        </m:ctrlPr>
                      </m:sSubPr>
                      <m:e>
                        <m:r>
                          <a:rPr lang="en-US" altLang="zh-CN" b="0" i="1" smtClean="0">
                            <a:latin typeface="Cambria Math" panose="02040503050406030204" pitchFamily="18" charset="0"/>
                            <a:ea typeface="HarmonyOS Sans SC Medium" panose="00000600000000000000" pitchFamily="2" charset="-122"/>
                          </a:rPr>
                          <m:t>𝑥</m:t>
                        </m:r>
                      </m:e>
                      <m:sub>
                        <m:r>
                          <a:rPr lang="en-US" altLang="zh-CN" b="0" i="1" smtClean="0">
                            <a:latin typeface="Cambria Math" panose="02040503050406030204" pitchFamily="18" charset="0"/>
                            <a:ea typeface="HarmonyOS Sans SC Medium" panose="00000600000000000000" pitchFamily="2" charset="-122"/>
                          </a:rPr>
                          <m:t>2</m:t>
                        </m:r>
                      </m:sub>
                    </m:sSub>
                    <m:r>
                      <a:rPr lang="en-US" altLang="zh-CN" b="0" i="1" smtClean="0">
                        <a:latin typeface="Cambria Math" panose="02040503050406030204" pitchFamily="18" charset="0"/>
                        <a:ea typeface="HarmonyOS Sans SC Medium" panose="00000600000000000000" pitchFamily="2" charset="-122"/>
                      </a:rPr>
                      <m:t>, …, </m:t>
                    </m:r>
                    <m:sSub>
                      <m:sSubPr>
                        <m:ctrlPr>
                          <a:rPr lang="en-US" altLang="zh-CN" b="0" i="1" smtClean="0">
                            <a:latin typeface="Cambria Math" panose="02040503050406030204" pitchFamily="18" charset="0"/>
                            <a:ea typeface="HarmonyOS Sans SC Medium" panose="00000600000000000000" pitchFamily="2" charset="-122"/>
                          </a:rPr>
                        </m:ctrlPr>
                      </m:sSubPr>
                      <m:e>
                        <m:r>
                          <a:rPr lang="en-US" altLang="zh-CN" b="0" i="1" smtClean="0">
                            <a:latin typeface="Cambria Math" panose="02040503050406030204" pitchFamily="18" charset="0"/>
                            <a:ea typeface="HarmonyOS Sans SC Medium" panose="00000600000000000000" pitchFamily="2" charset="-122"/>
                          </a:rPr>
                          <m:t>𝑥</m:t>
                        </m:r>
                      </m:e>
                      <m:sub>
                        <m:r>
                          <a:rPr lang="en-US" altLang="zh-CN" b="0" i="1" smtClean="0">
                            <a:latin typeface="Cambria Math" panose="02040503050406030204" pitchFamily="18" charset="0"/>
                            <a:ea typeface="HarmonyOS Sans SC Medium" panose="00000600000000000000" pitchFamily="2" charset="-122"/>
                          </a:rPr>
                          <m:t>𝑖</m:t>
                        </m:r>
                      </m:sub>
                    </m:sSub>
                    <m:r>
                      <a:rPr lang="en-US" altLang="zh-CN" b="0" i="1" smtClean="0">
                        <a:latin typeface="Cambria Math" panose="02040503050406030204" pitchFamily="18" charset="0"/>
                        <a:ea typeface="HarmonyOS Sans SC Medium" panose="00000600000000000000" pitchFamily="2" charset="-122"/>
                      </a:rPr>
                      <m:t>, …, </m:t>
                    </m:r>
                    <m:sSub>
                      <m:sSubPr>
                        <m:ctrlPr>
                          <a:rPr lang="en-US" altLang="zh-CN" b="0" i="1" smtClean="0">
                            <a:latin typeface="Cambria Math" panose="02040503050406030204" pitchFamily="18" charset="0"/>
                            <a:ea typeface="HarmonyOS Sans SC Medium" panose="00000600000000000000" pitchFamily="2" charset="-122"/>
                          </a:rPr>
                        </m:ctrlPr>
                      </m:sSubPr>
                      <m:e>
                        <m:r>
                          <a:rPr lang="en-US" altLang="zh-CN" b="0" i="1" smtClean="0">
                            <a:latin typeface="Cambria Math" panose="02040503050406030204" pitchFamily="18" charset="0"/>
                            <a:ea typeface="HarmonyOS Sans SC Medium" panose="00000600000000000000" pitchFamily="2" charset="-122"/>
                          </a:rPr>
                          <m:t>𝑥</m:t>
                        </m:r>
                      </m:e>
                      <m:sub>
                        <m:r>
                          <a:rPr lang="en-US" altLang="zh-CN" b="0" i="1" smtClean="0">
                            <a:latin typeface="Cambria Math" panose="02040503050406030204" pitchFamily="18" charset="0"/>
                            <a:ea typeface="HarmonyOS Sans SC Medium" panose="00000600000000000000" pitchFamily="2" charset="-122"/>
                          </a:rPr>
                          <m:t>𝑛</m:t>
                        </m:r>
                      </m:sub>
                    </m:sSub>
                  </m:oMath>
                </a14:m>
                <a:r>
                  <a:rPr lang="en-US" altLang="zh-CN" dirty="0">
                    <a:latin typeface="HarmonyOS Sans SC Medium" panose="00000600000000000000" pitchFamily="2" charset="-122"/>
                    <a:ea typeface="HarmonyOS Sans SC Medium" panose="00000600000000000000" pitchFamily="2" charset="-122"/>
                  </a:rPr>
                  <a:t>, whose values are </a:t>
                </a:r>
                <a14:m>
                  <m:oMath xmlns:m="http://schemas.openxmlformats.org/officeDocument/2006/math">
                    <m:sSub>
                      <m:sSubPr>
                        <m:ctrlPr>
                          <a:rPr lang="en-US" altLang="zh-CN" i="1" smtClean="0">
                            <a:latin typeface="Cambria Math" panose="02040503050406030204" pitchFamily="18" charset="0"/>
                            <a:ea typeface="HarmonyOS Sans SC Medium" panose="00000600000000000000" pitchFamily="2" charset="-122"/>
                          </a:rPr>
                        </m:ctrlPr>
                      </m:sSubPr>
                      <m:e>
                        <m:r>
                          <a:rPr lang="en-US" altLang="zh-CN" b="0" i="1" smtClean="0">
                            <a:latin typeface="Cambria Math" panose="02040503050406030204" pitchFamily="18" charset="0"/>
                            <a:ea typeface="HarmonyOS Sans SC Medium" panose="00000600000000000000" pitchFamily="2" charset="-122"/>
                          </a:rPr>
                          <m:t>𝑉</m:t>
                        </m:r>
                      </m:e>
                      <m:sub>
                        <m:r>
                          <a:rPr lang="en-US" altLang="zh-CN" b="0" i="1" smtClean="0">
                            <a:latin typeface="Cambria Math" panose="02040503050406030204" pitchFamily="18" charset="0"/>
                            <a:ea typeface="HarmonyOS Sans SC Medium" panose="00000600000000000000" pitchFamily="2" charset="-122"/>
                          </a:rPr>
                          <m:t>1</m:t>
                        </m:r>
                      </m:sub>
                    </m:sSub>
                    <m:r>
                      <a:rPr lang="en-US" altLang="zh-CN" b="0" i="1" smtClean="0">
                        <a:latin typeface="Cambria Math" panose="02040503050406030204" pitchFamily="18" charset="0"/>
                        <a:ea typeface="HarmonyOS Sans SC Medium" panose="00000600000000000000" pitchFamily="2" charset="-122"/>
                      </a:rPr>
                      <m:t>, </m:t>
                    </m:r>
                    <m:sSub>
                      <m:sSubPr>
                        <m:ctrlPr>
                          <a:rPr lang="en-US" altLang="zh-CN" b="0" i="1" smtClean="0">
                            <a:latin typeface="Cambria Math" panose="02040503050406030204" pitchFamily="18" charset="0"/>
                            <a:ea typeface="HarmonyOS Sans SC Medium" panose="00000600000000000000" pitchFamily="2" charset="-122"/>
                          </a:rPr>
                        </m:ctrlPr>
                      </m:sSubPr>
                      <m:e>
                        <m:r>
                          <a:rPr lang="en-US" altLang="zh-CN" b="0" i="1" smtClean="0">
                            <a:latin typeface="Cambria Math" panose="02040503050406030204" pitchFamily="18" charset="0"/>
                            <a:ea typeface="HarmonyOS Sans SC Medium" panose="00000600000000000000" pitchFamily="2" charset="-122"/>
                          </a:rPr>
                          <m:t>𝑉</m:t>
                        </m:r>
                      </m:e>
                      <m:sub>
                        <m:r>
                          <a:rPr lang="en-US" altLang="zh-CN" b="0" i="1" smtClean="0">
                            <a:latin typeface="Cambria Math" panose="02040503050406030204" pitchFamily="18" charset="0"/>
                            <a:ea typeface="HarmonyOS Sans SC Medium" panose="00000600000000000000" pitchFamily="2" charset="-122"/>
                          </a:rPr>
                          <m:t>2</m:t>
                        </m:r>
                      </m:sub>
                    </m:sSub>
                    <m:r>
                      <a:rPr lang="en-US" altLang="zh-CN" b="0" i="1" smtClean="0">
                        <a:latin typeface="Cambria Math" panose="02040503050406030204" pitchFamily="18" charset="0"/>
                        <a:ea typeface="HarmonyOS Sans SC Medium" panose="00000600000000000000" pitchFamily="2" charset="-122"/>
                      </a:rPr>
                      <m:t>, …, </m:t>
                    </m:r>
                    <m:sSub>
                      <m:sSubPr>
                        <m:ctrlPr>
                          <a:rPr lang="en-US" altLang="zh-CN" b="0" i="1" smtClean="0">
                            <a:latin typeface="Cambria Math" panose="02040503050406030204" pitchFamily="18" charset="0"/>
                            <a:ea typeface="HarmonyOS Sans SC Medium" panose="00000600000000000000" pitchFamily="2" charset="-122"/>
                          </a:rPr>
                        </m:ctrlPr>
                      </m:sSubPr>
                      <m:e>
                        <m:r>
                          <a:rPr lang="en-US" altLang="zh-CN" b="0" i="1" smtClean="0">
                            <a:latin typeface="Cambria Math" panose="02040503050406030204" pitchFamily="18" charset="0"/>
                            <a:ea typeface="HarmonyOS Sans SC Medium" panose="00000600000000000000" pitchFamily="2" charset="-122"/>
                          </a:rPr>
                          <m:t>𝑉</m:t>
                        </m:r>
                      </m:e>
                      <m:sub>
                        <m:r>
                          <a:rPr lang="en-US" altLang="zh-CN" b="0" i="1" smtClean="0">
                            <a:latin typeface="Cambria Math" panose="02040503050406030204" pitchFamily="18" charset="0"/>
                            <a:ea typeface="HarmonyOS Sans SC Medium" panose="00000600000000000000" pitchFamily="2" charset="-122"/>
                          </a:rPr>
                          <m:t>𝑖</m:t>
                        </m:r>
                      </m:sub>
                    </m:sSub>
                    <m:r>
                      <a:rPr lang="en-US" altLang="zh-CN" b="0" i="1" smtClean="0">
                        <a:latin typeface="Cambria Math" panose="02040503050406030204" pitchFamily="18" charset="0"/>
                        <a:ea typeface="HarmonyOS Sans SC Medium" panose="00000600000000000000" pitchFamily="2" charset="-122"/>
                      </a:rPr>
                      <m:t>, …, </m:t>
                    </m:r>
                    <m:sSub>
                      <m:sSubPr>
                        <m:ctrlPr>
                          <a:rPr lang="en-US" altLang="zh-CN" b="0" i="1" smtClean="0">
                            <a:latin typeface="Cambria Math" panose="02040503050406030204" pitchFamily="18" charset="0"/>
                            <a:ea typeface="HarmonyOS Sans SC Medium" panose="00000600000000000000" pitchFamily="2" charset="-122"/>
                          </a:rPr>
                        </m:ctrlPr>
                      </m:sSubPr>
                      <m:e>
                        <m:r>
                          <a:rPr lang="en-US" altLang="zh-CN" b="0" i="1" smtClean="0">
                            <a:latin typeface="Cambria Math" panose="02040503050406030204" pitchFamily="18" charset="0"/>
                            <a:ea typeface="HarmonyOS Sans SC Medium" panose="00000600000000000000" pitchFamily="2" charset="-122"/>
                          </a:rPr>
                          <m:t>𝑉</m:t>
                        </m:r>
                      </m:e>
                      <m:sub>
                        <m:r>
                          <a:rPr lang="en-US" altLang="zh-CN" b="0" i="1" smtClean="0">
                            <a:latin typeface="Cambria Math" panose="02040503050406030204" pitchFamily="18" charset="0"/>
                            <a:ea typeface="HarmonyOS Sans SC Medium" panose="00000600000000000000" pitchFamily="2" charset="-122"/>
                          </a:rPr>
                          <m:t>𝑛</m:t>
                        </m:r>
                      </m:sub>
                    </m:sSub>
                  </m:oMath>
                </a14:m>
                <a:r>
                  <a:rPr lang="en-US" altLang="zh-CN" dirty="0">
                    <a:latin typeface="HarmonyOS Sans SC Medium" panose="00000600000000000000" pitchFamily="2" charset="-122"/>
                    <a:ea typeface="HarmonyOS Sans SC Medium" panose="00000600000000000000" pitchFamily="2" charset="-122"/>
                  </a:rPr>
                  <a:t>. </a:t>
                </a:r>
              </a:p>
              <a:p>
                <a:endParaRPr lang="en-US" altLang="zh-CN" dirty="0">
                  <a:latin typeface="HarmonyOS Sans SC Medium" panose="00000600000000000000" pitchFamily="2" charset="-122"/>
                  <a:ea typeface="HarmonyOS Sans SC Medium" panose="00000600000000000000" pitchFamily="2" charset="-122"/>
                </a:endParaRPr>
              </a:p>
              <a:p>
                <a:r>
                  <a:rPr lang="en-US" altLang="zh-CN" dirty="0">
                    <a:latin typeface="HarmonyOS Sans SC Medium" panose="00000600000000000000" pitchFamily="2" charset="-122"/>
                    <a:ea typeface="HarmonyOS Sans SC Medium" panose="00000600000000000000" pitchFamily="2" charset="-122"/>
                  </a:rPr>
                  <a:t>Find function </a:t>
                </a:r>
                <a14:m>
                  <m:oMath xmlns:m="http://schemas.openxmlformats.org/officeDocument/2006/math">
                    <m:sSub>
                      <m:sSubPr>
                        <m:ctrlPr>
                          <a:rPr lang="en-US" altLang="zh-CN" i="1" smtClean="0">
                            <a:latin typeface="Cambria Math" panose="02040503050406030204" pitchFamily="18" charset="0"/>
                            <a:ea typeface="HarmonyOS Sans SC Medium" panose="00000600000000000000" pitchFamily="2" charset="-122"/>
                          </a:rPr>
                        </m:ctrlPr>
                      </m:sSubPr>
                      <m:e>
                        <m:r>
                          <a:rPr lang="en-US" altLang="zh-CN" b="0" i="1" smtClean="0">
                            <a:latin typeface="Cambria Math" panose="02040503050406030204" pitchFamily="18" charset="0"/>
                            <a:ea typeface="HarmonyOS Sans SC Medium" panose="00000600000000000000" pitchFamily="2" charset="-122"/>
                          </a:rPr>
                          <m:t>𝑆</m:t>
                        </m:r>
                      </m:e>
                      <m:sub>
                        <m:r>
                          <a:rPr lang="en-US" altLang="zh-CN" b="0" i="1" smtClean="0">
                            <a:latin typeface="Cambria Math" panose="02040503050406030204" pitchFamily="18" charset="0"/>
                            <a:ea typeface="HarmonyOS Sans SC Medium" panose="00000600000000000000" pitchFamily="2" charset="-122"/>
                          </a:rPr>
                          <m:t>𝑖</m:t>
                        </m:r>
                      </m:sub>
                    </m:sSub>
                    <m:r>
                      <a:rPr lang="en-US" altLang="zh-CN" b="0" i="1" smtClean="0">
                        <a:latin typeface="Cambria Math" panose="02040503050406030204" pitchFamily="18" charset="0"/>
                        <a:ea typeface="HarmonyOS Sans SC Medium" panose="00000600000000000000" pitchFamily="2" charset="-122"/>
                      </a:rPr>
                      <m:t>(</m:t>
                    </m:r>
                    <m:r>
                      <a:rPr lang="en-US" altLang="zh-CN" b="0" i="1" smtClean="0">
                        <a:latin typeface="Cambria Math" panose="02040503050406030204" pitchFamily="18" charset="0"/>
                        <a:ea typeface="HarmonyOS Sans SC Medium" panose="00000600000000000000" pitchFamily="2" charset="-122"/>
                      </a:rPr>
                      <m:t>𝑥</m:t>
                    </m:r>
                    <m:r>
                      <a:rPr lang="en-US" altLang="zh-CN" b="0" i="1" smtClean="0">
                        <a:latin typeface="Cambria Math" panose="02040503050406030204" pitchFamily="18" charset="0"/>
                        <a:ea typeface="HarmonyOS Sans SC Medium" panose="00000600000000000000" pitchFamily="2" charset="-122"/>
                      </a:rPr>
                      <m:t>)</m:t>
                    </m:r>
                  </m:oMath>
                </a14:m>
                <a:r>
                  <a:rPr lang="en-US" altLang="zh-CN" dirty="0">
                    <a:latin typeface="HarmonyOS Sans SC Medium" panose="00000600000000000000" pitchFamily="2" charset="-122"/>
                    <a:ea typeface="HarmonyOS Sans SC Medium" panose="00000600000000000000" pitchFamily="2" charset="-122"/>
                  </a:rPr>
                  <a:t>within each interval </a:t>
                </a:r>
                <a14:m>
                  <m:oMath xmlns:m="http://schemas.openxmlformats.org/officeDocument/2006/math">
                    <m:r>
                      <a:rPr lang="en-US" altLang="zh-CN" b="0" i="1" smtClean="0">
                        <a:latin typeface="Cambria Math" panose="02040503050406030204" pitchFamily="18" charset="0"/>
                        <a:ea typeface="HarmonyOS Sans SC Medium" panose="00000600000000000000" pitchFamily="2" charset="-122"/>
                      </a:rPr>
                      <m:t>[</m:t>
                    </m:r>
                    <m:sSub>
                      <m:sSubPr>
                        <m:ctrlPr>
                          <a:rPr lang="en-US" altLang="zh-CN" b="0" i="1" smtClean="0">
                            <a:latin typeface="Cambria Math" panose="02040503050406030204" pitchFamily="18" charset="0"/>
                            <a:ea typeface="HarmonyOS Sans SC Medium" panose="00000600000000000000" pitchFamily="2" charset="-122"/>
                          </a:rPr>
                        </m:ctrlPr>
                      </m:sSubPr>
                      <m:e>
                        <m:r>
                          <a:rPr lang="en-US" altLang="zh-CN" b="0" i="1" smtClean="0">
                            <a:latin typeface="Cambria Math" panose="02040503050406030204" pitchFamily="18" charset="0"/>
                            <a:ea typeface="HarmonyOS Sans SC Medium" panose="00000600000000000000" pitchFamily="2" charset="-122"/>
                          </a:rPr>
                          <m:t>𝑥</m:t>
                        </m:r>
                      </m:e>
                      <m:sub>
                        <m:r>
                          <a:rPr lang="en-US" altLang="zh-CN" b="0" i="1" smtClean="0">
                            <a:latin typeface="Cambria Math" panose="02040503050406030204" pitchFamily="18" charset="0"/>
                            <a:ea typeface="HarmonyOS Sans SC Medium" panose="00000600000000000000" pitchFamily="2" charset="-122"/>
                          </a:rPr>
                          <m:t>𝑖</m:t>
                        </m:r>
                      </m:sub>
                    </m:sSub>
                    <m:r>
                      <a:rPr lang="en-US" altLang="zh-CN" b="0" i="1" smtClean="0">
                        <a:latin typeface="Cambria Math" panose="02040503050406030204" pitchFamily="18" charset="0"/>
                        <a:ea typeface="HarmonyOS Sans SC Medium" panose="00000600000000000000" pitchFamily="2" charset="-122"/>
                      </a:rPr>
                      <m:t>, </m:t>
                    </m:r>
                    <m:sSub>
                      <m:sSubPr>
                        <m:ctrlPr>
                          <a:rPr lang="en-US" altLang="zh-CN" b="0" i="1" smtClean="0">
                            <a:latin typeface="Cambria Math" panose="02040503050406030204" pitchFamily="18" charset="0"/>
                            <a:ea typeface="HarmonyOS Sans SC Medium" panose="00000600000000000000" pitchFamily="2" charset="-122"/>
                          </a:rPr>
                        </m:ctrlPr>
                      </m:sSubPr>
                      <m:e>
                        <m:r>
                          <a:rPr lang="en-US" altLang="zh-CN" b="0" i="1" smtClean="0">
                            <a:latin typeface="Cambria Math" panose="02040503050406030204" pitchFamily="18" charset="0"/>
                            <a:ea typeface="HarmonyOS Sans SC Medium" panose="00000600000000000000" pitchFamily="2" charset="-122"/>
                          </a:rPr>
                          <m:t>𝑥</m:t>
                        </m:r>
                      </m:e>
                      <m:sub>
                        <m:r>
                          <a:rPr lang="en-US" altLang="zh-CN" b="0" i="1" smtClean="0">
                            <a:latin typeface="Cambria Math" panose="02040503050406030204" pitchFamily="18" charset="0"/>
                            <a:ea typeface="HarmonyOS Sans SC Medium" panose="00000600000000000000" pitchFamily="2" charset="-122"/>
                          </a:rPr>
                          <m:t>𝑖</m:t>
                        </m:r>
                        <m:r>
                          <a:rPr lang="en-US" altLang="zh-CN" b="0" i="1" smtClean="0">
                            <a:latin typeface="Cambria Math" panose="02040503050406030204" pitchFamily="18" charset="0"/>
                            <a:ea typeface="HarmonyOS Sans SC Medium" panose="00000600000000000000" pitchFamily="2" charset="-122"/>
                          </a:rPr>
                          <m:t>+1</m:t>
                        </m:r>
                      </m:sub>
                    </m:sSub>
                    <m:r>
                      <a:rPr lang="en-US" altLang="zh-CN" b="0" i="1" smtClean="0">
                        <a:latin typeface="Cambria Math" panose="02040503050406030204" pitchFamily="18" charset="0"/>
                        <a:ea typeface="HarmonyOS Sans SC Medium" panose="00000600000000000000" pitchFamily="2" charset="-122"/>
                      </a:rPr>
                      <m:t>]</m:t>
                    </m:r>
                  </m:oMath>
                </a14:m>
                <a:r>
                  <a:rPr lang="zh-CN" altLang="en-US" dirty="0">
                    <a:latin typeface="HarmonyOS Sans SC Medium" panose="00000600000000000000" pitchFamily="2" charset="-122"/>
                    <a:ea typeface="HarmonyOS Sans SC Medium" panose="00000600000000000000" pitchFamily="2" charset="-122"/>
                  </a:rPr>
                  <a:t> </a:t>
                </a:r>
                <a:r>
                  <a:rPr lang="en-US" altLang="zh-CN" dirty="0">
                    <a:latin typeface="HarmonyOS Sans SC Medium" panose="00000600000000000000" pitchFamily="2" charset="-122"/>
                    <a:ea typeface="HarmonyOS Sans SC Medium" panose="00000600000000000000" pitchFamily="2" charset="-122"/>
                  </a:rPr>
                  <a:t>that:</a:t>
                </a:r>
              </a:p>
              <a:p>
                <a:endParaRPr lang="en-US" altLang="zh-CN" dirty="0">
                  <a:latin typeface="HarmonyOS Sans SC Medium" panose="00000600000000000000" pitchFamily="2" charset="-122"/>
                  <a:ea typeface="HarmonyOS Sans SC Medium" panose="00000600000000000000" pitchFamily="2" charset="-122"/>
                </a:endParaRPr>
              </a:p>
              <a:p>
                <a:pPr marL="285750" indent="-285750">
                  <a:buFont typeface="Arial" panose="020B0604020202020204" pitchFamily="34" charset="0"/>
                  <a:buChar char="•"/>
                </a:pPr>
                <a:r>
                  <a:rPr lang="en-US" altLang="zh-CN" dirty="0">
                    <a:latin typeface="HarmonyOS Sans SC Medium" panose="00000600000000000000" pitchFamily="2" charset="-122"/>
                    <a:ea typeface="HarmonyOS Sans SC Medium" panose="00000600000000000000" pitchFamily="2" charset="-122"/>
                  </a:rPr>
                  <a:t>Minimize </a:t>
                </a:r>
                <a14:m>
                  <m:oMath xmlns:m="http://schemas.openxmlformats.org/officeDocument/2006/math">
                    <m:sSub>
                      <m:sSubPr>
                        <m:ctrlPr>
                          <a:rPr lang="en-US" altLang="zh-CN" i="1" smtClean="0">
                            <a:latin typeface="Cambria Math" panose="02040503050406030204" pitchFamily="18" charset="0"/>
                            <a:ea typeface="HarmonyOS Sans SC Medium" panose="00000600000000000000" pitchFamily="2" charset="-122"/>
                          </a:rPr>
                        </m:ctrlPr>
                      </m:sSubPr>
                      <m:e>
                        <m:r>
                          <a:rPr lang="en-US" altLang="zh-CN" b="0" i="1" smtClean="0">
                            <a:latin typeface="Cambria Math" panose="02040503050406030204" pitchFamily="18" charset="0"/>
                            <a:ea typeface="HarmonyOS Sans SC Medium" panose="00000600000000000000" pitchFamily="2" charset="-122"/>
                          </a:rPr>
                          <m:t>𝐸</m:t>
                        </m:r>
                      </m:e>
                      <m:sub>
                        <m:r>
                          <a:rPr lang="en-US" altLang="zh-CN" b="0" i="1" smtClean="0">
                            <a:latin typeface="Cambria Math" panose="02040503050406030204" pitchFamily="18" charset="0"/>
                            <a:ea typeface="HarmonyOS Sans SC Medium" panose="00000600000000000000" pitchFamily="2" charset="-122"/>
                          </a:rPr>
                          <m:t>𝑐𝑠</m:t>
                        </m:r>
                      </m:sub>
                    </m:sSub>
                    <m:r>
                      <a:rPr lang="en-US" altLang="zh-CN" b="0" i="1" smtClean="0">
                        <a:latin typeface="Cambria Math" panose="02040503050406030204" pitchFamily="18" charset="0"/>
                        <a:ea typeface="HarmonyOS Sans SC Medium" panose="00000600000000000000" pitchFamily="2" charset="-122"/>
                      </a:rPr>
                      <m:t>=</m:t>
                    </m:r>
                    <m:nary>
                      <m:naryPr>
                        <m:chr m:val="∑"/>
                        <m:ctrlPr>
                          <a:rPr lang="en-US" altLang="zh-CN" b="0" i="1" smtClean="0">
                            <a:latin typeface="Cambria Math" panose="02040503050406030204" pitchFamily="18" charset="0"/>
                            <a:ea typeface="HarmonyOS Sans SC Medium" panose="00000600000000000000" pitchFamily="2" charset="-122"/>
                          </a:rPr>
                        </m:ctrlPr>
                      </m:naryPr>
                      <m:sub>
                        <m:r>
                          <m:rPr>
                            <m:brk m:alnAt="23"/>
                          </m:rPr>
                          <a:rPr lang="en-US" altLang="zh-CN" b="0" i="1" smtClean="0">
                            <a:latin typeface="Cambria Math" panose="02040503050406030204" pitchFamily="18" charset="0"/>
                            <a:ea typeface="HarmonyOS Sans SC Medium" panose="00000600000000000000" pitchFamily="2" charset="-122"/>
                          </a:rPr>
                          <m:t>𝑖</m:t>
                        </m:r>
                        <m:r>
                          <a:rPr lang="en-US" altLang="zh-CN" b="0" i="1" smtClean="0">
                            <a:latin typeface="Cambria Math" panose="02040503050406030204" pitchFamily="18" charset="0"/>
                            <a:ea typeface="HarmonyOS Sans SC Medium" panose="00000600000000000000" pitchFamily="2" charset="-122"/>
                          </a:rPr>
                          <m:t>=1</m:t>
                        </m:r>
                      </m:sub>
                      <m:sup>
                        <m:r>
                          <a:rPr lang="en-US" altLang="zh-CN" b="0" i="1" smtClean="0">
                            <a:latin typeface="Cambria Math" panose="02040503050406030204" pitchFamily="18" charset="0"/>
                            <a:ea typeface="HarmonyOS Sans SC Medium" panose="00000600000000000000" pitchFamily="2" charset="-122"/>
                          </a:rPr>
                          <m:t>𝑛</m:t>
                        </m:r>
                      </m:sup>
                      <m:e>
                        <m:sSup>
                          <m:sSupPr>
                            <m:ctrlPr>
                              <a:rPr lang="en-US" altLang="zh-CN" b="0" i="1" smtClean="0">
                                <a:latin typeface="Cambria Math" panose="02040503050406030204" pitchFamily="18" charset="0"/>
                                <a:ea typeface="HarmonyOS Sans SC Medium" panose="00000600000000000000" pitchFamily="2" charset="-122"/>
                              </a:rPr>
                            </m:ctrlPr>
                          </m:sSupPr>
                          <m:e>
                            <m:r>
                              <a:rPr lang="en-US" altLang="zh-CN" b="0" i="1" smtClean="0">
                                <a:latin typeface="Cambria Math" panose="02040503050406030204" pitchFamily="18" charset="0"/>
                                <a:ea typeface="HarmonyOS Sans SC Medium" panose="00000600000000000000" pitchFamily="2" charset="-122"/>
                              </a:rPr>
                              <m:t>(</m:t>
                            </m:r>
                            <m:sSubSup>
                              <m:sSubSupPr>
                                <m:ctrlPr>
                                  <a:rPr lang="en-US" altLang="zh-CN" b="0" i="1" smtClean="0">
                                    <a:latin typeface="Cambria Math" panose="02040503050406030204" pitchFamily="18" charset="0"/>
                                    <a:ea typeface="HarmonyOS Sans SC Medium" panose="00000600000000000000" pitchFamily="2" charset="-122"/>
                                  </a:rPr>
                                </m:ctrlPr>
                              </m:sSubSupPr>
                              <m:e>
                                <m:r>
                                  <a:rPr lang="en-US" altLang="zh-CN" b="0" i="1" smtClean="0">
                                    <a:latin typeface="Cambria Math" panose="02040503050406030204" pitchFamily="18" charset="0"/>
                                    <a:ea typeface="HarmonyOS Sans SC Medium" panose="00000600000000000000" pitchFamily="2" charset="-122"/>
                                  </a:rPr>
                                  <m:t>𝑉</m:t>
                                </m:r>
                              </m:e>
                              <m:sub>
                                <m:r>
                                  <a:rPr lang="en-US" altLang="zh-CN" b="0" i="1" smtClean="0">
                                    <a:latin typeface="Cambria Math" panose="02040503050406030204" pitchFamily="18" charset="0"/>
                                    <a:ea typeface="HarmonyOS Sans SC Medium" panose="00000600000000000000" pitchFamily="2" charset="-122"/>
                                  </a:rPr>
                                  <m:t>𝑖</m:t>
                                </m:r>
                              </m:sub>
                              <m:sup/>
                            </m:sSubSup>
                            <m:r>
                              <a:rPr lang="en-US" altLang="zh-CN" b="0" i="1" smtClean="0">
                                <a:latin typeface="Cambria Math" panose="02040503050406030204" pitchFamily="18" charset="0"/>
                                <a:ea typeface="HarmonyOS Sans SC Medium" panose="00000600000000000000" pitchFamily="2" charset="-122"/>
                              </a:rPr>
                              <m:t>−</m:t>
                            </m:r>
                            <m:sSubSup>
                              <m:sSubSupPr>
                                <m:ctrlPr>
                                  <a:rPr lang="en-US" altLang="zh-CN" b="0" i="1" smtClean="0">
                                    <a:latin typeface="Cambria Math" panose="02040503050406030204" pitchFamily="18" charset="0"/>
                                    <a:ea typeface="HarmonyOS Sans SC Medium" panose="00000600000000000000" pitchFamily="2" charset="-122"/>
                                  </a:rPr>
                                </m:ctrlPr>
                              </m:sSubSupPr>
                              <m:e>
                                <m:r>
                                  <a:rPr lang="en-US" altLang="zh-CN" b="0" i="1" smtClean="0">
                                    <a:latin typeface="Cambria Math" panose="02040503050406030204" pitchFamily="18" charset="0"/>
                                    <a:ea typeface="HarmonyOS Sans SC Medium" panose="00000600000000000000" pitchFamily="2" charset="-122"/>
                                  </a:rPr>
                                  <m:t>𝑆</m:t>
                                </m:r>
                              </m:e>
                              <m:sub>
                                <m:r>
                                  <a:rPr lang="en-US" altLang="zh-CN" b="0" i="1" smtClean="0">
                                    <a:latin typeface="Cambria Math" panose="02040503050406030204" pitchFamily="18" charset="0"/>
                                    <a:ea typeface="HarmonyOS Sans SC Medium" panose="00000600000000000000" pitchFamily="2" charset="-122"/>
                                  </a:rPr>
                                  <m:t>𝑖</m:t>
                                </m:r>
                              </m:sub>
                              <m:sup/>
                            </m:sSubSup>
                            <m:r>
                              <a:rPr lang="en-US" altLang="zh-CN" b="0" i="1" smtClean="0">
                                <a:latin typeface="Cambria Math" panose="02040503050406030204" pitchFamily="18" charset="0"/>
                                <a:ea typeface="HarmonyOS Sans SC Medium" panose="00000600000000000000" pitchFamily="2" charset="-122"/>
                              </a:rPr>
                              <m:t>(</m:t>
                            </m:r>
                            <m:sSub>
                              <m:sSubPr>
                                <m:ctrlPr>
                                  <a:rPr lang="en-US" altLang="zh-CN" b="0" i="1" smtClean="0">
                                    <a:latin typeface="Cambria Math" panose="02040503050406030204" pitchFamily="18" charset="0"/>
                                    <a:ea typeface="HarmonyOS Sans SC Medium" panose="00000600000000000000" pitchFamily="2" charset="-122"/>
                                  </a:rPr>
                                </m:ctrlPr>
                              </m:sSubPr>
                              <m:e>
                                <m:r>
                                  <a:rPr lang="en-US" altLang="zh-CN" b="0" i="1" smtClean="0">
                                    <a:latin typeface="Cambria Math" panose="02040503050406030204" pitchFamily="18" charset="0"/>
                                    <a:ea typeface="HarmonyOS Sans SC Medium" panose="00000600000000000000" pitchFamily="2" charset="-122"/>
                                  </a:rPr>
                                  <m:t>𝑥</m:t>
                                </m:r>
                              </m:e>
                              <m:sub>
                                <m:r>
                                  <a:rPr lang="en-US" altLang="zh-CN" b="0" i="1" smtClean="0">
                                    <a:latin typeface="Cambria Math" panose="02040503050406030204" pitchFamily="18" charset="0"/>
                                    <a:ea typeface="HarmonyOS Sans SC Medium" panose="00000600000000000000" pitchFamily="2" charset="-122"/>
                                  </a:rPr>
                                  <m:t>𝑖</m:t>
                                </m:r>
                              </m:sub>
                            </m:sSub>
                            <m:r>
                              <a:rPr lang="en-US" altLang="zh-CN" b="0" i="1" smtClean="0">
                                <a:latin typeface="Cambria Math" panose="02040503050406030204" pitchFamily="18" charset="0"/>
                                <a:ea typeface="HarmonyOS Sans SC Medium" panose="00000600000000000000" pitchFamily="2" charset="-122"/>
                              </a:rPr>
                              <m:t>))</m:t>
                            </m:r>
                          </m:e>
                          <m:sup>
                            <m:r>
                              <a:rPr lang="en-US" altLang="zh-CN" b="0" i="1" smtClean="0">
                                <a:latin typeface="Cambria Math" panose="02040503050406030204" pitchFamily="18" charset="0"/>
                                <a:ea typeface="HarmonyOS Sans SC Medium" panose="00000600000000000000" pitchFamily="2" charset="-122"/>
                              </a:rPr>
                              <m:t>2</m:t>
                            </m:r>
                          </m:sup>
                        </m:sSup>
                      </m:e>
                    </m:nary>
                  </m:oMath>
                </a14:m>
                <a:r>
                  <a:rPr lang="en-US" altLang="zh-CN" dirty="0">
                    <a:latin typeface="HarmonyOS Sans SC Medium" panose="00000600000000000000" pitchFamily="2" charset="-122"/>
                    <a:ea typeface="HarmonyOS Sans SC Medium" panose="00000600000000000000" pitchFamily="2" charset="-122"/>
                  </a:rPr>
                  <a:t>, with subject to:</a:t>
                </a:r>
              </a:p>
              <a:p>
                <a:pPr marL="285750" indent="-285750">
                  <a:buFont typeface="Arial" panose="020B0604020202020204" pitchFamily="34" charset="0"/>
                  <a:buChar char="•"/>
                </a:pPr>
                <a:endParaRPr lang="en-US" altLang="zh-CN" dirty="0">
                  <a:latin typeface="HarmonyOS Sans SC Medium" panose="00000600000000000000" pitchFamily="2" charset="-122"/>
                  <a:ea typeface="HarmonyOS Sans SC Medium" panose="00000600000000000000" pitchFamily="2" charset="-122"/>
                </a:endParaRPr>
              </a:p>
              <a:p>
                <a:pPr marL="742950" lvl="1" indent="-285750">
                  <a:buFont typeface="Arial" panose="020B0604020202020204" pitchFamily="34" charset="0"/>
                  <a:buChar char="•"/>
                </a:pPr>
                <a14:m>
                  <m:oMath xmlns:m="http://schemas.openxmlformats.org/officeDocument/2006/math">
                    <m:sSub>
                      <m:sSubPr>
                        <m:ctrlPr>
                          <a:rPr lang="en-US" altLang="zh-CN" i="1" smtClean="0">
                            <a:latin typeface="Cambria Math" panose="02040503050406030204" pitchFamily="18" charset="0"/>
                            <a:ea typeface="HarmonyOS Sans SC Medium" panose="00000600000000000000" pitchFamily="2" charset="-122"/>
                          </a:rPr>
                        </m:ctrlPr>
                      </m:sSubPr>
                      <m:e>
                        <m:r>
                          <a:rPr lang="en-US" altLang="zh-CN" b="0" i="1" smtClean="0">
                            <a:latin typeface="Cambria Math" panose="02040503050406030204" pitchFamily="18" charset="0"/>
                            <a:ea typeface="HarmonyOS Sans SC Medium" panose="00000600000000000000" pitchFamily="2" charset="-122"/>
                          </a:rPr>
                          <m:t>𝑆</m:t>
                        </m:r>
                      </m:e>
                      <m:sub>
                        <m:r>
                          <a:rPr lang="en-US" altLang="zh-CN" b="0" i="1" smtClean="0">
                            <a:latin typeface="Cambria Math" panose="02040503050406030204" pitchFamily="18" charset="0"/>
                            <a:ea typeface="HarmonyOS Sans SC Medium" panose="00000600000000000000" pitchFamily="2" charset="-122"/>
                          </a:rPr>
                          <m:t>𝑖</m:t>
                        </m:r>
                      </m:sub>
                    </m:sSub>
                    <m:d>
                      <m:dPr>
                        <m:ctrlPr>
                          <a:rPr lang="en-US" altLang="zh-CN" b="0" i="1" smtClean="0">
                            <a:latin typeface="Cambria Math" panose="02040503050406030204" pitchFamily="18" charset="0"/>
                            <a:ea typeface="HarmonyOS Sans SC Medium" panose="00000600000000000000" pitchFamily="2" charset="-122"/>
                          </a:rPr>
                        </m:ctrlPr>
                      </m:dPr>
                      <m:e>
                        <m:sSub>
                          <m:sSubPr>
                            <m:ctrlPr>
                              <a:rPr lang="en-US" altLang="zh-CN" b="0" i="1" smtClean="0">
                                <a:latin typeface="Cambria Math" panose="02040503050406030204" pitchFamily="18" charset="0"/>
                                <a:ea typeface="HarmonyOS Sans SC Medium" panose="00000600000000000000" pitchFamily="2" charset="-122"/>
                              </a:rPr>
                            </m:ctrlPr>
                          </m:sSubPr>
                          <m:e>
                            <m:r>
                              <a:rPr lang="en-US" altLang="zh-CN" b="0" i="1" smtClean="0">
                                <a:latin typeface="Cambria Math" panose="02040503050406030204" pitchFamily="18" charset="0"/>
                                <a:ea typeface="HarmonyOS Sans SC Medium" panose="00000600000000000000" pitchFamily="2" charset="-122"/>
                              </a:rPr>
                              <m:t>𝑥</m:t>
                            </m:r>
                          </m:e>
                          <m:sub>
                            <m:r>
                              <a:rPr lang="en-US" altLang="zh-CN" b="0" i="1" smtClean="0">
                                <a:latin typeface="Cambria Math" panose="02040503050406030204" pitchFamily="18" charset="0"/>
                                <a:ea typeface="HarmonyOS Sans SC Medium" panose="00000600000000000000" pitchFamily="2" charset="-122"/>
                              </a:rPr>
                              <m:t>𝑖</m:t>
                            </m:r>
                          </m:sub>
                        </m:sSub>
                      </m:e>
                    </m:d>
                    <m:r>
                      <a:rPr lang="en-US" altLang="zh-CN" b="0" i="1" smtClean="0">
                        <a:latin typeface="Cambria Math" panose="02040503050406030204" pitchFamily="18" charset="0"/>
                        <a:ea typeface="HarmonyOS Sans SC Medium" panose="00000600000000000000" pitchFamily="2" charset="-122"/>
                      </a:rPr>
                      <m:t>=</m:t>
                    </m:r>
                    <m:sSub>
                      <m:sSubPr>
                        <m:ctrlPr>
                          <a:rPr lang="en-US" altLang="zh-CN" b="0" i="1" smtClean="0">
                            <a:latin typeface="Cambria Math" panose="02040503050406030204" pitchFamily="18" charset="0"/>
                            <a:ea typeface="HarmonyOS Sans SC Medium" panose="00000600000000000000" pitchFamily="2" charset="-122"/>
                          </a:rPr>
                        </m:ctrlPr>
                      </m:sSubPr>
                      <m:e>
                        <m:r>
                          <a:rPr lang="en-US" altLang="zh-CN" b="0" i="1" smtClean="0">
                            <a:latin typeface="Cambria Math" panose="02040503050406030204" pitchFamily="18" charset="0"/>
                            <a:ea typeface="HarmonyOS Sans SC Medium" panose="00000600000000000000" pitchFamily="2" charset="-122"/>
                          </a:rPr>
                          <m:t>𝑉</m:t>
                        </m:r>
                      </m:e>
                      <m:sub>
                        <m:r>
                          <a:rPr lang="en-US" altLang="zh-CN" b="0" i="1" smtClean="0">
                            <a:latin typeface="Cambria Math" panose="02040503050406030204" pitchFamily="18" charset="0"/>
                            <a:ea typeface="HarmonyOS Sans SC Medium" panose="00000600000000000000" pitchFamily="2" charset="-122"/>
                          </a:rPr>
                          <m:t>𝑖</m:t>
                        </m:r>
                      </m:sub>
                    </m:sSub>
                    <m:r>
                      <a:rPr lang="en-US" altLang="zh-CN" b="0" i="1" smtClean="0">
                        <a:latin typeface="Cambria Math" panose="02040503050406030204" pitchFamily="18" charset="0"/>
                        <a:ea typeface="HarmonyOS Sans SC Medium" panose="00000600000000000000" pitchFamily="2" charset="-122"/>
                      </a:rPr>
                      <m:t>; </m:t>
                    </m:r>
                    <m:sSub>
                      <m:sSubPr>
                        <m:ctrlPr>
                          <a:rPr lang="en-US" altLang="zh-CN" b="0" i="1" smtClean="0">
                            <a:latin typeface="Cambria Math" panose="02040503050406030204" pitchFamily="18" charset="0"/>
                            <a:ea typeface="HarmonyOS Sans SC Medium" panose="00000600000000000000" pitchFamily="2" charset="-122"/>
                          </a:rPr>
                        </m:ctrlPr>
                      </m:sSubPr>
                      <m:e>
                        <m:r>
                          <a:rPr lang="en-US" altLang="zh-CN" b="0" i="1" smtClean="0">
                            <a:latin typeface="Cambria Math" panose="02040503050406030204" pitchFamily="18" charset="0"/>
                            <a:ea typeface="HarmonyOS Sans SC Medium" panose="00000600000000000000" pitchFamily="2" charset="-122"/>
                          </a:rPr>
                          <m:t>𝑆</m:t>
                        </m:r>
                      </m:e>
                      <m:sub>
                        <m:r>
                          <a:rPr lang="en-US" altLang="zh-CN" b="0" i="1" smtClean="0">
                            <a:latin typeface="Cambria Math" panose="02040503050406030204" pitchFamily="18" charset="0"/>
                            <a:ea typeface="HarmonyOS Sans SC Medium" panose="00000600000000000000" pitchFamily="2" charset="-122"/>
                          </a:rPr>
                          <m:t>𝑖</m:t>
                        </m:r>
                      </m:sub>
                    </m:sSub>
                    <m:d>
                      <m:dPr>
                        <m:ctrlPr>
                          <a:rPr lang="en-US" altLang="zh-CN" b="0" i="1" smtClean="0">
                            <a:latin typeface="Cambria Math" panose="02040503050406030204" pitchFamily="18" charset="0"/>
                            <a:ea typeface="HarmonyOS Sans SC Medium" panose="00000600000000000000" pitchFamily="2" charset="-122"/>
                          </a:rPr>
                        </m:ctrlPr>
                      </m:dPr>
                      <m:e>
                        <m:sSub>
                          <m:sSubPr>
                            <m:ctrlPr>
                              <a:rPr lang="en-US" altLang="zh-CN" b="0" i="1" smtClean="0">
                                <a:latin typeface="Cambria Math" panose="02040503050406030204" pitchFamily="18" charset="0"/>
                                <a:ea typeface="HarmonyOS Sans SC Medium" panose="00000600000000000000" pitchFamily="2" charset="-122"/>
                              </a:rPr>
                            </m:ctrlPr>
                          </m:sSubPr>
                          <m:e>
                            <m:r>
                              <a:rPr lang="en-US" altLang="zh-CN" b="0" i="1" smtClean="0">
                                <a:latin typeface="Cambria Math" panose="02040503050406030204" pitchFamily="18" charset="0"/>
                                <a:ea typeface="HarmonyOS Sans SC Medium" panose="00000600000000000000" pitchFamily="2" charset="-122"/>
                              </a:rPr>
                              <m:t>𝑥</m:t>
                            </m:r>
                          </m:e>
                          <m:sub>
                            <m:r>
                              <a:rPr lang="en-US" altLang="zh-CN" b="0" i="1" smtClean="0">
                                <a:latin typeface="Cambria Math" panose="02040503050406030204" pitchFamily="18" charset="0"/>
                                <a:ea typeface="HarmonyOS Sans SC Medium" panose="00000600000000000000" pitchFamily="2" charset="-122"/>
                              </a:rPr>
                              <m:t>𝑖</m:t>
                            </m:r>
                            <m:r>
                              <a:rPr lang="en-US" altLang="zh-CN" b="0" i="1" smtClean="0">
                                <a:latin typeface="Cambria Math" panose="02040503050406030204" pitchFamily="18" charset="0"/>
                                <a:ea typeface="HarmonyOS Sans SC Medium" panose="00000600000000000000" pitchFamily="2" charset="-122"/>
                              </a:rPr>
                              <m:t>+1</m:t>
                            </m:r>
                          </m:sub>
                        </m:sSub>
                      </m:e>
                    </m:d>
                    <m:r>
                      <a:rPr lang="en-US" altLang="zh-CN" b="0" i="1" smtClean="0">
                        <a:latin typeface="Cambria Math" panose="02040503050406030204" pitchFamily="18" charset="0"/>
                        <a:ea typeface="HarmonyOS Sans SC Medium" panose="00000600000000000000" pitchFamily="2" charset="-122"/>
                      </a:rPr>
                      <m:t>=</m:t>
                    </m:r>
                    <m:sSub>
                      <m:sSubPr>
                        <m:ctrlPr>
                          <a:rPr lang="en-US" altLang="zh-CN" b="0" i="1" smtClean="0">
                            <a:latin typeface="Cambria Math" panose="02040503050406030204" pitchFamily="18" charset="0"/>
                            <a:ea typeface="HarmonyOS Sans SC Medium" panose="00000600000000000000" pitchFamily="2" charset="-122"/>
                          </a:rPr>
                        </m:ctrlPr>
                      </m:sSubPr>
                      <m:e>
                        <m:r>
                          <a:rPr lang="en-US" altLang="zh-CN" b="0" i="1" smtClean="0">
                            <a:latin typeface="Cambria Math" panose="02040503050406030204" pitchFamily="18" charset="0"/>
                            <a:ea typeface="HarmonyOS Sans SC Medium" panose="00000600000000000000" pitchFamily="2" charset="-122"/>
                          </a:rPr>
                          <m:t>𝑉</m:t>
                        </m:r>
                      </m:e>
                      <m:sub>
                        <m:r>
                          <a:rPr lang="en-US" altLang="zh-CN" b="0" i="1" smtClean="0">
                            <a:latin typeface="Cambria Math" panose="02040503050406030204" pitchFamily="18" charset="0"/>
                            <a:ea typeface="HarmonyOS Sans SC Medium" panose="00000600000000000000" pitchFamily="2" charset="-122"/>
                          </a:rPr>
                          <m:t>𝑖</m:t>
                        </m:r>
                        <m:r>
                          <a:rPr lang="en-US" altLang="zh-CN" b="0" i="1" smtClean="0">
                            <a:latin typeface="Cambria Math" panose="02040503050406030204" pitchFamily="18" charset="0"/>
                            <a:ea typeface="HarmonyOS Sans SC Medium" panose="00000600000000000000" pitchFamily="2" charset="-122"/>
                          </a:rPr>
                          <m:t>+1</m:t>
                        </m:r>
                      </m:sub>
                    </m:sSub>
                  </m:oMath>
                </a14:m>
                <a:r>
                  <a:rPr lang="en-US" altLang="zh-CN" dirty="0">
                    <a:latin typeface="HarmonyOS Sans SC Medium" panose="00000600000000000000" pitchFamily="2" charset="-122"/>
                    <a:ea typeface="HarmonyOS Sans SC Medium" panose="00000600000000000000" pitchFamily="2" charset="-122"/>
                  </a:rPr>
                  <a:t>, interpolation condition</a:t>
                </a:r>
              </a:p>
              <a:p>
                <a:pPr marL="742950" lvl="1" indent="-285750">
                  <a:buFont typeface="Arial" panose="020B0604020202020204" pitchFamily="34" charset="0"/>
                  <a:buChar char="•"/>
                </a:pPr>
                <a:endParaRPr lang="en-US" altLang="zh-CN" dirty="0">
                  <a:latin typeface="HarmonyOS Sans SC Medium" panose="00000600000000000000" pitchFamily="2" charset="-122"/>
                  <a:ea typeface="HarmonyOS Sans SC Medium" panose="00000600000000000000" pitchFamily="2" charset="-122"/>
                </a:endParaRPr>
              </a:p>
              <a:p>
                <a:pPr marL="742950" lvl="1" indent="-285750">
                  <a:buFont typeface="Arial" panose="020B0604020202020204" pitchFamily="34" charset="0"/>
                  <a:buChar char="•"/>
                </a:pPr>
                <a14:m>
                  <m:oMath xmlns:m="http://schemas.openxmlformats.org/officeDocument/2006/math">
                    <m:sSubSup>
                      <m:sSubSupPr>
                        <m:ctrlPr>
                          <a:rPr lang="en-US" altLang="zh-CN" i="1" smtClean="0">
                            <a:latin typeface="Cambria Math" panose="02040503050406030204" pitchFamily="18" charset="0"/>
                            <a:ea typeface="HarmonyOS Sans SC Medium" panose="00000600000000000000" pitchFamily="2" charset="-122"/>
                          </a:rPr>
                        </m:ctrlPr>
                      </m:sSubSupPr>
                      <m:e>
                        <m:r>
                          <a:rPr lang="en-US" altLang="zh-CN" b="0" i="1" smtClean="0">
                            <a:latin typeface="Cambria Math" panose="02040503050406030204" pitchFamily="18" charset="0"/>
                            <a:ea typeface="HarmonyOS Sans SC Medium" panose="00000600000000000000" pitchFamily="2" charset="-122"/>
                          </a:rPr>
                          <m:t>𝑆</m:t>
                        </m:r>
                      </m:e>
                      <m:sub>
                        <m:r>
                          <a:rPr lang="en-US" altLang="zh-CN" b="0" i="1" smtClean="0">
                            <a:latin typeface="Cambria Math" panose="02040503050406030204" pitchFamily="18" charset="0"/>
                            <a:ea typeface="HarmonyOS Sans SC Medium" panose="00000600000000000000" pitchFamily="2" charset="-122"/>
                          </a:rPr>
                          <m:t>𝑖</m:t>
                        </m:r>
                      </m:sub>
                      <m:sup/>
                    </m:sSubSup>
                    <m:d>
                      <m:dPr>
                        <m:ctrlPr>
                          <a:rPr lang="en-US" altLang="zh-CN" b="0" i="1" smtClean="0">
                            <a:latin typeface="Cambria Math" panose="02040503050406030204" pitchFamily="18" charset="0"/>
                            <a:ea typeface="HarmonyOS Sans SC Medium" panose="00000600000000000000" pitchFamily="2" charset="-122"/>
                          </a:rPr>
                        </m:ctrlPr>
                      </m:dPr>
                      <m:e>
                        <m:sSub>
                          <m:sSubPr>
                            <m:ctrlPr>
                              <a:rPr lang="en-US" altLang="zh-CN" b="0" i="1" smtClean="0">
                                <a:latin typeface="Cambria Math" panose="02040503050406030204" pitchFamily="18" charset="0"/>
                                <a:ea typeface="HarmonyOS Sans SC Medium" panose="00000600000000000000" pitchFamily="2" charset="-122"/>
                              </a:rPr>
                            </m:ctrlPr>
                          </m:sSubPr>
                          <m:e>
                            <m:r>
                              <a:rPr lang="en-US" altLang="zh-CN" b="0" i="1" smtClean="0">
                                <a:latin typeface="Cambria Math" panose="02040503050406030204" pitchFamily="18" charset="0"/>
                                <a:ea typeface="HarmonyOS Sans SC Medium" panose="00000600000000000000" pitchFamily="2" charset="-122"/>
                              </a:rPr>
                              <m:t>𝑥</m:t>
                            </m:r>
                          </m:e>
                          <m:sub>
                            <m:r>
                              <a:rPr lang="en-US" altLang="zh-CN" b="0" i="1" smtClean="0">
                                <a:latin typeface="Cambria Math" panose="02040503050406030204" pitchFamily="18" charset="0"/>
                                <a:ea typeface="HarmonyOS Sans SC Medium" panose="00000600000000000000" pitchFamily="2" charset="-122"/>
                              </a:rPr>
                              <m:t>𝑖</m:t>
                            </m:r>
                            <m:r>
                              <a:rPr lang="en-US" altLang="zh-CN" b="0" i="1" smtClean="0">
                                <a:latin typeface="Cambria Math" panose="02040503050406030204" pitchFamily="18" charset="0"/>
                                <a:ea typeface="HarmonyOS Sans SC Medium" panose="00000600000000000000" pitchFamily="2" charset="-122"/>
                              </a:rPr>
                              <m:t>+1</m:t>
                            </m:r>
                          </m:sub>
                        </m:sSub>
                      </m:e>
                    </m:d>
                    <m:r>
                      <a:rPr lang="en-US" altLang="zh-CN" b="0" i="1" smtClean="0">
                        <a:latin typeface="Cambria Math" panose="02040503050406030204" pitchFamily="18" charset="0"/>
                        <a:ea typeface="HarmonyOS Sans SC Medium" panose="00000600000000000000" pitchFamily="2" charset="-122"/>
                      </a:rPr>
                      <m:t>=</m:t>
                    </m:r>
                    <m:sSubSup>
                      <m:sSubSupPr>
                        <m:ctrlPr>
                          <a:rPr lang="en-US" altLang="zh-CN" i="1">
                            <a:latin typeface="Cambria Math" panose="02040503050406030204" pitchFamily="18" charset="0"/>
                            <a:ea typeface="HarmonyOS Sans SC Medium" panose="00000600000000000000" pitchFamily="2" charset="-122"/>
                          </a:rPr>
                        </m:ctrlPr>
                      </m:sSubSupPr>
                      <m:e>
                        <m:r>
                          <a:rPr lang="en-US" altLang="zh-CN" i="1">
                            <a:latin typeface="Cambria Math" panose="02040503050406030204" pitchFamily="18" charset="0"/>
                            <a:ea typeface="HarmonyOS Sans SC Medium" panose="00000600000000000000" pitchFamily="2" charset="-122"/>
                          </a:rPr>
                          <m:t>𝑆</m:t>
                        </m:r>
                      </m:e>
                      <m:sub>
                        <m:r>
                          <a:rPr lang="en-US" altLang="zh-CN" i="1">
                            <a:latin typeface="Cambria Math" panose="02040503050406030204" pitchFamily="18" charset="0"/>
                            <a:ea typeface="HarmonyOS Sans SC Medium" panose="00000600000000000000" pitchFamily="2" charset="-122"/>
                          </a:rPr>
                          <m:t>𝑖</m:t>
                        </m:r>
                        <m:r>
                          <a:rPr lang="en-US" altLang="zh-CN" i="1" smtClean="0">
                            <a:latin typeface="Cambria Math" panose="02040503050406030204" pitchFamily="18" charset="0"/>
                            <a:ea typeface="HarmonyOS Sans SC Medium" panose="00000600000000000000" pitchFamily="2" charset="-122"/>
                          </a:rPr>
                          <m:t>+</m:t>
                        </m:r>
                        <m:r>
                          <a:rPr lang="en-US" altLang="zh-CN" b="0" i="1" smtClean="0">
                            <a:latin typeface="Cambria Math" panose="02040503050406030204" pitchFamily="18" charset="0"/>
                            <a:ea typeface="HarmonyOS Sans SC Medium" panose="00000600000000000000" pitchFamily="2" charset="-122"/>
                          </a:rPr>
                          <m:t>1</m:t>
                        </m:r>
                      </m:sub>
                      <m:sup/>
                    </m:sSubSup>
                    <m:d>
                      <m:dPr>
                        <m:ctrlPr>
                          <a:rPr lang="en-US" altLang="zh-CN" i="1">
                            <a:latin typeface="Cambria Math" panose="02040503050406030204" pitchFamily="18" charset="0"/>
                            <a:ea typeface="HarmonyOS Sans SC Medium" panose="00000600000000000000" pitchFamily="2" charset="-122"/>
                          </a:rPr>
                        </m:ctrlPr>
                      </m:dPr>
                      <m:e>
                        <m:sSub>
                          <m:sSubPr>
                            <m:ctrlPr>
                              <a:rPr lang="en-US" altLang="zh-CN" i="1">
                                <a:latin typeface="Cambria Math" panose="02040503050406030204" pitchFamily="18" charset="0"/>
                                <a:ea typeface="HarmonyOS Sans SC Medium" panose="00000600000000000000" pitchFamily="2" charset="-122"/>
                              </a:rPr>
                            </m:ctrlPr>
                          </m:sSubPr>
                          <m:e>
                            <m:r>
                              <a:rPr lang="en-US" altLang="zh-CN" i="1">
                                <a:latin typeface="Cambria Math" panose="02040503050406030204" pitchFamily="18" charset="0"/>
                                <a:ea typeface="HarmonyOS Sans SC Medium" panose="00000600000000000000" pitchFamily="2" charset="-122"/>
                              </a:rPr>
                              <m:t>𝑥</m:t>
                            </m:r>
                          </m:e>
                          <m:sub>
                            <m:r>
                              <a:rPr lang="en-US" altLang="zh-CN" i="1">
                                <a:latin typeface="Cambria Math" panose="02040503050406030204" pitchFamily="18" charset="0"/>
                                <a:ea typeface="HarmonyOS Sans SC Medium" panose="00000600000000000000" pitchFamily="2" charset="-122"/>
                              </a:rPr>
                              <m:t>𝑖</m:t>
                            </m:r>
                            <m:r>
                              <a:rPr lang="en-US" altLang="zh-CN" i="1">
                                <a:latin typeface="Cambria Math" panose="02040503050406030204" pitchFamily="18" charset="0"/>
                                <a:ea typeface="HarmonyOS Sans SC Medium" panose="00000600000000000000" pitchFamily="2" charset="-122"/>
                              </a:rPr>
                              <m:t>+1</m:t>
                            </m:r>
                          </m:sub>
                        </m:sSub>
                      </m:e>
                    </m:d>
                  </m:oMath>
                </a14:m>
                <a:endParaRPr lang="en-US" altLang="zh-CN" dirty="0">
                  <a:latin typeface="HarmonyOS Sans SC Medium" panose="00000600000000000000" pitchFamily="2" charset="-122"/>
                  <a:ea typeface="HarmonyOS Sans SC Medium" panose="00000600000000000000" pitchFamily="2" charset="-122"/>
                </a:endParaRPr>
              </a:p>
              <a:p>
                <a:pPr marL="742950" lvl="1" indent="-285750">
                  <a:buFont typeface="Arial" panose="020B0604020202020204" pitchFamily="34" charset="0"/>
                  <a:buChar char="•"/>
                </a:pPr>
                <a14:m>
                  <m:oMath xmlns:m="http://schemas.openxmlformats.org/officeDocument/2006/math">
                    <m:sSubSup>
                      <m:sSubSupPr>
                        <m:ctrlPr>
                          <a:rPr lang="en-US" altLang="zh-CN" i="1" smtClean="0">
                            <a:latin typeface="Cambria Math" panose="02040503050406030204" pitchFamily="18" charset="0"/>
                            <a:ea typeface="HarmonyOS Sans SC Medium" panose="00000600000000000000" pitchFamily="2" charset="-122"/>
                          </a:rPr>
                        </m:ctrlPr>
                      </m:sSubSupPr>
                      <m:e>
                        <m:r>
                          <a:rPr lang="en-US" altLang="zh-CN" b="0" i="1" smtClean="0">
                            <a:latin typeface="Cambria Math" panose="02040503050406030204" pitchFamily="18" charset="0"/>
                            <a:ea typeface="HarmonyOS Sans SC Medium" panose="00000600000000000000" pitchFamily="2" charset="-122"/>
                          </a:rPr>
                          <m:t>𝑆</m:t>
                        </m:r>
                      </m:e>
                      <m:sub>
                        <m:r>
                          <a:rPr lang="en-US" altLang="zh-CN" b="0" i="1" smtClean="0">
                            <a:latin typeface="Cambria Math" panose="02040503050406030204" pitchFamily="18" charset="0"/>
                            <a:ea typeface="HarmonyOS Sans SC Medium" panose="00000600000000000000" pitchFamily="2" charset="-122"/>
                          </a:rPr>
                          <m:t>𝑖</m:t>
                        </m:r>
                      </m:sub>
                      <m:sup>
                        <m:r>
                          <a:rPr lang="en-US" altLang="zh-CN" b="0" i="1" smtClean="0">
                            <a:latin typeface="Cambria Math" panose="02040503050406030204" pitchFamily="18" charset="0"/>
                            <a:ea typeface="HarmonyOS Sans SC Medium" panose="00000600000000000000" pitchFamily="2" charset="-122"/>
                          </a:rPr>
                          <m:t>′</m:t>
                        </m:r>
                      </m:sup>
                    </m:sSubSup>
                    <m:d>
                      <m:dPr>
                        <m:ctrlPr>
                          <a:rPr lang="en-US" altLang="zh-CN" b="0" i="1" smtClean="0">
                            <a:latin typeface="Cambria Math" panose="02040503050406030204" pitchFamily="18" charset="0"/>
                            <a:ea typeface="HarmonyOS Sans SC Medium" panose="00000600000000000000" pitchFamily="2" charset="-122"/>
                          </a:rPr>
                        </m:ctrlPr>
                      </m:dPr>
                      <m:e>
                        <m:sSub>
                          <m:sSubPr>
                            <m:ctrlPr>
                              <a:rPr lang="en-US" altLang="zh-CN" b="0" i="1" smtClean="0">
                                <a:latin typeface="Cambria Math" panose="02040503050406030204" pitchFamily="18" charset="0"/>
                                <a:ea typeface="HarmonyOS Sans SC Medium" panose="00000600000000000000" pitchFamily="2" charset="-122"/>
                              </a:rPr>
                            </m:ctrlPr>
                          </m:sSubPr>
                          <m:e>
                            <m:r>
                              <a:rPr lang="en-US" altLang="zh-CN" b="0" i="1" smtClean="0">
                                <a:latin typeface="Cambria Math" panose="02040503050406030204" pitchFamily="18" charset="0"/>
                                <a:ea typeface="HarmonyOS Sans SC Medium" panose="00000600000000000000" pitchFamily="2" charset="-122"/>
                              </a:rPr>
                              <m:t>𝑥</m:t>
                            </m:r>
                          </m:e>
                          <m:sub>
                            <m:r>
                              <a:rPr lang="en-US" altLang="zh-CN" b="0" i="1" smtClean="0">
                                <a:latin typeface="Cambria Math" panose="02040503050406030204" pitchFamily="18" charset="0"/>
                                <a:ea typeface="HarmonyOS Sans SC Medium" panose="00000600000000000000" pitchFamily="2" charset="-122"/>
                              </a:rPr>
                              <m:t>𝑖</m:t>
                            </m:r>
                            <m:r>
                              <a:rPr lang="en-US" altLang="zh-CN" b="0" i="1" smtClean="0">
                                <a:latin typeface="Cambria Math" panose="02040503050406030204" pitchFamily="18" charset="0"/>
                                <a:ea typeface="HarmonyOS Sans SC Medium" panose="00000600000000000000" pitchFamily="2" charset="-122"/>
                              </a:rPr>
                              <m:t>+1</m:t>
                            </m:r>
                          </m:sub>
                        </m:sSub>
                      </m:e>
                    </m:d>
                    <m:r>
                      <a:rPr lang="en-US" altLang="zh-CN" b="0" i="1" smtClean="0">
                        <a:latin typeface="Cambria Math" panose="02040503050406030204" pitchFamily="18" charset="0"/>
                        <a:ea typeface="HarmonyOS Sans SC Medium" panose="00000600000000000000" pitchFamily="2" charset="-122"/>
                      </a:rPr>
                      <m:t>=</m:t>
                    </m:r>
                    <m:sSubSup>
                      <m:sSubSupPr>
                        <m:ctrlPr>
                          <a:rPr lang="en-US" altLang="zh-CN" i="1">
                            <a:latin typeface="Cambria Math" panose="02040503050406030204" pitchFamily="18" charset="0"/>
                            <a:ea typeface="HarmonyOS Sans SC Medium" panose="00000600000000000000" pitchFamily="2" charset="-122"/>
                          </a:rPr>
                        </m:ctrlPr>
                      </m:sSubSupPr>
                      <m:e>
                        <m:r>
                          <a:rPr lang="en-US" altLang="zh-CN" i="1">
                            <a:latin typeface="Cambria Math" panose="02040503050406030204" pitchFamily="18" charset="0"/>
                            <a:ea typeface="HarmonyOS Sans SC Medium" panose="00000600000000000000" pitchFamily="2" charset="-122"/>
                          </a:rPr>
                          <m:t>𝑆</m:t>
                        </m:r>
                      </m:e>
                      <m:sub>
                        <m:r>
                          <a:rPr lang="en-US" altLang="zh-CN" i="1">
                            <a:latin typeface="Cambria Math" panose="02040503050406030204" pitchFamily="18" charset="0"/>
                            <a:ea typeface="HarmonyOS Sans SC Medium" panose="00000600000000000000" pitchFamily="2" charset="-122"/>
                          </a:rPr>
                          <m:t>𝑖</m:t>
                        </m:r>
                        <m:r>
                          <a:rPr lang="en-US" altLang="zh-CN" i="1" smtClean="0">
                            <a:latin typeface="Cambria Math" panose="02040503050406030204" pitchFamily="18" charset="0"/>
                            <a:ea typeface="HarmonyOS Sans SC Medium" panose="00000600000000000000" pitchFamily="2" charset="-122"/>
                          </a:rPr>
                          <m:t>+</m:t>
                        </m:r>
                        <m:r>
                          <a:rPr lang="en-US" altLang="zh-CN" b="0" i="1" smtClean="0">
                            <a:latin typeface="Cambria Math" panose="02040503050406030204" pitchFamily="18" charset="0"/>
                            <a:ea typeface="HarmonyOS Sans SC Medium" panose="00000600000000000000" pitchFamily="2" charset="-122"/>
                          </a:rPr>
                          <m:t>1</m:t>
                        </m:r>
                      </m:sub>
                      <m:sup>
                        <m:r>
                          <a:rPr lang="en-US" altLang="zh-CN" b="0" i="1" smtClean="0">
                            <a:latin typeface="Cambria Math" panose="02040503050406030204" pitchFamily="18" charset="0"/>
                            <a:ea typeface="HarmonyOS Sans SC Medium" panose="00000600000000000000" pitchFamily="2" charset="-122"/>
                          </a:rPr>
                          <m:t>′</m:t>
                        </m:r>
                      </m:sup>
                    </m:sSubSup>
                    <m:d>
                      <m:dPr>
                        <m:ctrlPr>
                          <a:rPr lang="en-US" altLang="zh-CN" i="1">
                            <a:latin typeface="Cambria Math" panose="02040503050406030204" pitchFamily="18" charset="0"/>
                            <a:ea typeface="HarmonyOS Sans SC Medium" panose="00000600000000000000" pitchFamily="2" charset="-122"/>
                          </a:rPr>
                        </m:ctrlPr>
                      </m:dPr>
                      <m:e>
                        <m:sSub>
                          <m:sSubPr>
                            <m:ctrlPr>
                              <a:rPr lang="en-US" altLang="zh-CN" i="1">
                                <a:latin typeface="Cambria Math" panose="02040503050406030204" pitchFamily="18" charset="0"/>
                                <a:ea typeface="HarmonyOS Sans SC Medium" panose="00000600000000000000" pitchFamily="2" charset="-122"/>
                              </a:rPr>
                            </m:ctrlPr>
                          </m:sSubPr>
                          <m:e>
                            <m:r>
                              <a:rPr lang="en-US" altLang="zh-CN" i="1">
                                <a:latin typeface="Cambria Math" panose="02040503050406030204" pitchFamily="18" charset="0"/>
                                <a:ea typeface="HarmonyOS Sans SC Medium" panose="00000600000000000000" pitchFamily="2" charset="-122"/>
                              </a:rPr>
                              <m:t>𝑥</m:t>
                            </m:r>
                          </m:e>
                          <m:sub>
                            <m:r>
                              <a:rPr lang="en-US" altLang="zh-CN" i="1">
                                <a:latin typeface="Cambria Math" panose="02040503050406030204" pitchFamily="18" charset="0"/>
                                <a:ea typeface="HarmonyOS Sans SC Medium" panose="00000600000000000000" pitchFamily="2" charset="-122"/>
                              </a:rPr>
                              <m:t>𝑖</m:t>
                            </m:r>
                            <m:r>
                              <a:rPr lang="en-US" altLang="zh-CN" i="1">
                                <a:latin typeface="Cambria Math" panose="02040503050406030204" pitchFamily="18" charset="0"/>
                                <a:ea typeface="HarmonyOS Sans SC Medium" panose="00000600000000000000" pitchFamily="2" charset="-122"/>
                              </a:rPr>
                              <m:t>+1</m:t>
                            </m:r>
                          </m:sub>
                        </m:sSub>
                      </m:e>
                    </m:d>
                  </m:oMath>
                </a14:m>
                <a:r>
                  <a:rPr lang="en-US" altLang="zh-CN" dirty="0">
                    <a:latin typeface="HarmonyOS Sans SC Medium" panose="00000600000000000000" pitchFamily="2" charset="-122"/>
                    <a:ea typeface="HarmonyOS Sans SC Medium" panose="00000600000000000000" pitchFamily="2" charset="-122"/>
                  </a:rPr>
                  <a:t>, continuity condition</a:t>
                </a:r>
              </a:p>
              <a:p>
                <a:pPr marL="742950" lvl="1" indent="-285750">
                  <a:buFont typeface="Arial" panose="020B0604020202020204" pitchFamily="34" charset="0"/>
                  <a:buChar char="•"/>
                </a:pPr>
                <a14:m>
                  <m:oMath xmlns:m="http://schemas.openxmlformats.org/officeDocument/2006/math">
                    <m:sSubSup>
                      <m:sSubSupPr>
                        <m:ctrlPr>
                          <a:rPr lang="en-US" altLang="zh-CN" i="1" smtClean="0">
                            <a:latin typeface="Cambria Math" panose="02040503050406030204" pitchFamily="18" charset="0"/>
                            <a:ea typeface="HarmonyOS Sans SC Medium" panose="00000600000000000000" pitchFamily="2" charset="-122"/>
                          </a:rPr>
                        </m:ctrlPr>
                      </m:sSubSupPr>
                      <m:e>
                        <m:r>
                          <a:rPr lang="en-US" altLang="zh-CN" b="0" i="1" smtClean="0">
                            <a:latin typeface="Cambria Math" panose="02040503050406030204" pitchFamily="18" charset="0"/>
                            <a:ea typeface="HarmonyOS Sans SC Medium" panose="00000600000000000000" pitchFamily="2" charset="-122"/>
                          </a:rPr>
                          <m:t>𝑆</m:t>
                        </m:r>
                      </m:e>
                      <m:sub>
                        <m:r>
                          <a:rPr lang="en-US" altLang="zh-CN" b="0" i="1" smtClean="0">
                            <a:latin typeface="Cambria Math" panose="02040503050406030204" pitchFamily="18" charset="0"/>
                            <a:ea typeface="HarmonyOS Sans SC Medium" panose="00000600000000000000" pitchFamily="2" charset="-122"/>
                          </a:rPr>
                          <m:t>𝑖</m:t>
                        </m:r>
                      </m:sub>
                      <m:sup>
                        <m:r>
                          <a:rPr lang="en-US" altLang="zh-CN" b="0" i="1" smtClean="0">
                            <a:latin typeface="Cambria Math" panose="02040503050406030204" pitchFamily="18" charset="0"/>
                            <a:ea typeface="HarmonyOS Sans SC Medium" panose="00000600000000000000" pitchFamily="2" charset="-122"/>
                          </a:rPr>
                          <m:t>′′</m:t>
                        </m:r>
                      </m:sup>
                    </m:sSubSup>
                    <m:d>
                      <m:dPr>
                        <m:ctrlPr>
                          <a:rPr lang="en-US" altLang="zh-CN" b="0" i="1" smtClean="0">
                            <a:latin typeface="Cambria Math" panose="02040503050406030204" pitchFamily="18" charset="0"/>
                            <a:ea typeface="HarmonyOS Sans SC Medium" panose="00000600000000000000" pitchFamily="2" charset="-122"/>
                          </a:rPr>
                        </m:ctrlPr>
                      </m:dPr>
                      <m:e>
                        <m:sSub>
                          <m:sSubPr>
                            <m:ctrlPr>
                              <a:rPr lang="en-US" altLang="zh-CN" b="0" i="1" smtClean="0">
                                <a:latin typeface="Cambria Math" panose="02040503050406030204" pitchFamily="18" charset="0"/>
                                <a:ea typeface="HarmonyOS Sans SC Medium" panose="00000600000000000000" pitchFamily="2" charset="-122"/>
                              </a:rPr>
                            </m:ctrlPr>
                          </m:sSubPr>
                          <m:e>
                            <m:r>
                              <a:rPr lang="en-US" altLang="zh-CN" b="0" i="1" smtClean="0">
                                <a:latin typeface="Cambria Math" panose="02040503050406030204" pitchFamily="18" charset="0"/>
                                <a:ea typeface="HarmonyOS Sans SC Medium" panose="00000600000000000000" pitchFamily="2" charset="-122"/>
                              </a:rPr>
                              <m:t>𝑥</m:t>
                            </m:r>
                          </m:e>
                          <m:sub>
                            <m:r>
                              <a:rPr lang="en-US" altLang="zh-CN" b="0" i="1" smtClean="0">
                                <a:latin typeface="Cambria Math" panose="02040503050406030204" pitchFamily="18" charset="0"/>
                                <a:ea typeface="HarmonyOS Sans SC Medium" panose="00000600000000000000" pitchFamily="2" charset="-122"/>
                              </a:rPr>
                              <m:t>𝑖</m:t>
                            </m:r>
                            <m:r>
                              <a:rPr lang="en-US" altLang="zh-CN" b="0" i="1" smtClean="0">
                                <a:latin typeface="Cambria Math" panose="02040503050406030204" pitchFamily="18" charset="0"/>
                                <a:ea typeface="HarmonyOS Sans SC Medium" panose="00000600000000000000" pitchFamily="2" charset="-122"/>
                              </a:rPr>
                              <m:t>+1</m:t>
                            </m:r>
                          </m:sub>
                        </m:sSub>
                      </m:e>
                    </m:d>
                    <m:r>
                      <a:rPr lang="en-US" altLang="zh-CN" b="0" i="1" smtClean="0">
                        <a:latin typeface="Cambria Math" panose="02040503050406030204" pitchFamily="18" charset="0"/>
                        <a:ea typeface="HarmonyOS Sans SC Medium" panose="00000600000000000000" pitchFamily="2" charset="-122"/>
                      </a:rPr>
                      <m:t>=</m:t>
                    </m:r>
                    <m:sSubSup>
                      <m:sSubSupPr>
                        <m:ctrlPr>
                          <a:rPr lang="en-US" altLang="zh-CN" i="1">
                            <a:latin typeface="Cambria Math" panose="02040503050406030204" pitchFamily="18" charset="0"/>
                            <a:ea typeface="HarmonyOS Sans SC Medium" panose="00000600000000000000" pitchFamily="2" charset="-122"/>
                          </a:rPr>
                        </m:ctrlPr>
                      </m:sSubSupPr>
                      <m:e>
                        <m:r>
                          <a:rPr lang="en-US" altLang="zh-CN" i="1">
                            <a:latin typeface="Cambria Math" panose="02040503050406030204" pitchFamily="18" charset="0"/>
                            <a:ea typeface="HarmonyOS Sans SC Medium" panose="00000600000000000000" pitchFamily="2" charset="-122"/>
                          </a:rPr>
                          <m:t>𝑆</m:t>
                        </m:r>
                      </m:e>
                      <m:sub>
                        <m:r>
                          <a:rPr lang="en-US" altLang="zh-CN" i="1">
                            <a:latin typeface="Cambria Math" panose="02040503050406030204" pitchFamily="18" charset="0"/>
                            <a:ea typeface="HarmonyOS Sans SC Medium" panose="00000600000000000000" pitchFamily="2" charset="-122"/>
                          </a:rPr>
                          <m:t>𝑖</m:t>
                        </m:r>
                        <m:r>
                          <a:rPr lang="en-US" altLang="zh-CN" i="1" smtClean="0">
                            <a:latin typeface="Cambria Math" panose="02040503050406030204" pitchFamily="18" charset="0"/>
                            <a:ea typeface="HarmonyOS Sans SC Medium" panose="00000600000000000000" pitchFamily="2" charset="-122"/>
                          </a:rPr>
                          <m:t>+</m:t>
                        </m:r>
                        <m:r>
                          <a:rPr lang="en-US" altLang="zh-CN" b="0" i="1" smtClean="0">
                            <a:latin typeface="Cambria Math" panose="02040503050406030204" pitchFamily="18" charset="0"/>
                            <a:ea typeface="HarmonyOS Sans SC Medium" panose="00000600000000000000" pitchFamily="2" charset="-122"/>
                          </a:rPr>
                          <m:t>1</m:t>
                        </m:r>
                      </m:sub>
                      <m:sup>
                        <m:r>
                          <a:rPr lang="en-US" altLang="zh-CN" b="0" i="1" smtClean="0">
                            <a:latin typeface="Cambria Math" panose="02040503050406030204" pitchFamily="18" charset="0"/>
                            <a:ea typeface="HarmonyOS Sans SC Medium" panose="00000600000000000000" pitchFamily="2" charset="-122"/>
                          </a:rPr>
                          <m:t>′′</m:t>
                        </m:r>
                      </m:sup>
                    </m:sSubSup>
                    <m:d>
                      <m:dPr>
                        <m:ctrlPr>
                          <a:rPr lang="en-US" altLang="zh-CN" i="1">
                            <a:latin typeface="Cambria Math" panose="02040503050406030204" pitchFamily="18" charset="0"/>
                            <a:ea typeface="HarmonyOS Sans SC Medium" panose="00000600000000000000" pitchFamily="2" charset="-122"/>
                          </a:rPr>
                        </m:ctrlPr>
                      </m:dPr>
                      <m:e>
                        <m:sSub>
                          <m:sSubPr>
                            <m:ctrlPr>
                              <a:rPr lang="en-US" altLang="zh-CN" i="1">
                                <a:latin typeface="Cambria Math" panose="02040503050406030204" pitchFamily="18" charset="0"/>
                                <a:ea typeface="HarmonyOS Sans SC Medium" panose="00000600000000000000" pitchFamily="2" charset="-122"/>
                              </a:rPr>
                            </m:ctrlPr>
                          </m:sSubPr>
                          <m:e>
                            <m:r>
                              <a:rPr lang="en-US" altLang="zh-CN" i="1">
                                <a:latin typeface="Cambria Math" panose="02040503050406030204" pitchFamily="18" charset="0"/>
                                <a:ea typeface="HarmonyOS Sans SC Medium" panose="00000600000000000000" pitchFamily="2" charset="-122"/>
                              </a:rPr>
                              <m:t>𝑥</m:t>
                            </m:r>
                          </m:e>
                          <m:sub>
                            <m:r>
                              <a:rPr lang="en-US" altLang="zh-CN" i="1">
                                <a:latin typeface="Cambria Math" panose="02040503050406030204" pitchFamily="18" charset="0"/>
                                <a:ea typeface="HarmonyOS Sans SC Medium" panose="00000600000000000000" pitchFamily="2" charset="-122"/>
                              </a:rPr>
                              <m:t>𝑖</m:t>
                            </m:r>
                            <m:r>
                              <a:rPr lang="en-US" altLang="zh-CN" i="1">
                                <a:latin typeface="Cambria Math" panose="02040503050406030204" pitchFamily="18" charset="0"/>
                                <a:ea typeface="HarmonyOS Sans SC Medium" panose="00000600000000000000" pitchFamily="2" charset="-122"/>
                              </a:rPr>
                              <m:t>+1</m:t>
                            </m:r>
                          </m:sub>
                        </m:sSub>
                      </m:e>
                    </m:d>
                  </m:oMath>
                </a14:m>
                <a:endParaRPr lang="en-US" altLang="zh-CN" dirty="0">
                  <a:latin typeface="HarmonyOS Sans SC Medium" panose="00000600000000000000" pitchFamily="2" charset="-122"/>
                  <a:ea typeface="HarmonyOS Sans SC Medium" panose="00000600000000000000" pitchFamily="2" charset="-122"/>
                </a:endParaRPr>
              </a:p>
              <a:p>
                <a:pPr marL="742950" lvl="1" indent="-285750">
                  <a:buFont typeface="Arial" panose="020B0604020202020204" pitchFamily="34" charset="0"/>
                  <a:buChar char="•"/>
                </a:pPr>
                <a:endParaRPr lang="en-US" altLang="zh-CN" dirty="0">
                  <a:latin typeface="HarmonyOS Sans SC Medium" panose="00000600000000000000" pitchFamily="2" charset="-122"/>
                  <a:ea typeface="HarmonyOS Sans SC Medium" panose="00000600000000000000" pitchFamily="2" charset="-122"/>
                </a:endParaRPr>
              </a:p>
              <a:p>
                <a:pPr marL="742950" lvl="1" indent="-285750">
                  <a:buFont typeface="Arial" panose="020B0604020202020204" pitchFamily="34" charset="0"/>
                  <a:buChar char="•"/>
                </a:pPr>
                <a14:m>
                  <m:oMath xmlns:m="http://schemas.openxmlformats.org/officeDocument/2006/math">
                    <m:sSubSup>
                      <m:sSubSupPr>
                        <m:ctrlPr>
                          <a:rPr lang="en-US" altLang="zh-CN" i="1" smtClean="0">
                            <a:latin typeface="Cambria Math" panose="02040503050406030204" pitchFamily="18" charset="0"/>
                            <a:ea typeface="HarmonyOS Sans SC Medium" panose="00000600000000000000" pitchFamily="2" charset="-122"/>
                          </a:rPr>
                        </m:ctrlPr>
                      </m:sSubSupPr>
                      <m:e>
                        <m:r>
                          <a:rPr lang="en-US" altLang="zh-CN" b="0" i="1" smtClean="0">
                            <a:latin typeface="Cambria Math" panose="02040503050406030204" pitchFamily="18" charset="0"/>
                            <a:ea typeface="HarmonyOS Sans SC Medium" panose="00000600000000000000" pitchFamily="2" charset="-122"/>
                          </a:rPr>
                          <m:t>𝑆</m:t>
                        </m:r>
                      </m:e>
                      <m:sub>
                        <m:r>
                          <a:rPr lang="en-US" altLang="zh-CN" b="0" i="1" smtClean="0">
                            <a:latin typeface="Cambria Math" panose="02040503050406030204" pitchFamily="18" charset="0"/>
                            <a:ea typeface="HarmonyOS Sans SC Medium" panose="00000600000000000000" pitchFamily="2" charset="-122"/>
                          </a:rPr>
                          <m:t>1</m:t>
                        </m:r>
                      </m:sub>
                      <m:sup>
                        <m:r>
                          <a:rPr lang="en-US" altLang="zh-CN" b="0" i="1" smtClean="0">
                            <a:latin typeface="Cambria Math" panose="02040503050406030204" pitchFamily="18" charset="0"/>
                            <a:ea typeface="HarmonyOS Sans SC Medium" panose="00000600000000000000" pitchFamily="2" charset="-122"/>
                          </a:rPr>
                          <m:t>′′</m:t>
                        </m:r>
                      </m:sup>
                    </m:sSubSup>
                    <m:d>
                      <m:dPr>
                        <m:ctrlPr>
                          <a:rPr lang="en-US" altLang="zh-CN" b="0" i="1" smtClean="0">
                            <a:latin typeface="Cambria Math" panose="02040503050406030204" pitchFamily="18" charset="0"/>
                            <a:ea typeface="HarmonyOS Sans SC Medium" panose="00000600000000000000" pitchFamily="2" charset="-122"/>
                          </a:rPr>
                        </m:ctrlPr>
                      </m:dPr>
                      <m:e>
                        <m:sSub>
                          <m:sSubPr>
                            <m:ctrlPr>
                              <a:rPr lang="en-US" altLang="zh-CN" b="0" i="1" smtClean="0">
                                <a:latin typeface="Cambria Math" panose="02040503050406030204" pitchFamily="18" charset="0"/>
                                <a:ea typeface="HarmonyOS Sans SC Medium" panose="00000600000000000000" pitchFamily="2" charset="-122"/>
                              </a:rPr>
                            </m:ctrlPr>
                          </m:sSubPr>
                          <m:e>
                            <m:r>
                              <a:rPr lang="en-US" altLang="zh-CN" b="0" i="1" smtClean="0">
                                <a:latin typeface="Cambria Math" panose="02040503050406030204" pitchFamily="18" charset="0"/>
                                <a:ea typeface="HarmonyOS Sans SC Medium" panose="00000600000000000000" pitchFamily="2" charset="-122"/>
                              </a:rPr>
                              <m:t>𝑥</m:t>
                            </m:r>
                          </m:e>
                          <m:sub>
                            <m:r>
                              <a:rPr lang="en-US" altLang="zh-CN" b="0" i="1" smtClean="0">
                                <a:latin typeface="Cambria Math" panose="02040503050406030204" pitchFamily="18" charset="0"/>
                                <a:ea typeface="HarmonyOS Sans SC Medium" panose="00000600000000000000" pitchFamily="2" charset="-122"/>
                              </a:rPr>
                              <m:t>1</m:t>
                            </m:r>
                          </m:sub>
                        </m:sSub>
                      </m:e>
                    </m:d>
                    <m:r>
                      <a:rPr lang="en-US" altLang="zh-CN" b="0" i="1" smtClean="0">
                        <a:latin typeface="Cambria Math" panose="02040503050406030204" pitchFamily="18" charset="0"/>
                        <a:ea typeface="HarmonyOS Sans SC Medium" panose="00000600000000000000" pitchFamily="2" charset="-122"/>
                      </a:rPr>
                      <m:t>=</m:t>
                    </m:r>
                    <m:sSubSup>
                      <m:sSubSupPr>
                        <m:ctrlPr>
                          <a:rPr lang="en-US" altLang="zh-CN" i="1">
                            <a:latin typeface="Cambria Math" panose="02040503050406030204" pitchFamily="18" charset="0"/>
                            <a:ea typeface="HarmonyOS Sans SC Medium" panose="00000600000000000000" pitchFamily="2" charset="-122"/>
                          </a:rPr>
                        </m:ctrlPr>
                      </m:sSubSupPr>
                      <m:e>
                        <m:r>
                          <a:rPr lang="en-US" altLang="zh-CN" i="1">
                            <a:latin typeface="Cambria Math" panose="02040503050406030204" pitchFamily="18" charset="0"/>
                            <a:ea typeface="HarmonyOS Sans SC Medium" panose="00000600000000000000" pitchFamily="2" charset="-122"/>
                          </a:rPr>
                          <m:t>𝑆</m:t>
                        </m:r>
                      </m:e>
                      <m:sub>
                        <m:r>
                          <a:rPr lang="en-US" altLang="zh-CN" b="0" i="1" smtClean="0">
                            <a:latin typeface="Cambria Math" panose="02040503050406030204" pitchFamily="18" charset="0"/>
                            <a:ea typeface="HarmonyOS Sans SC Medium" panose="00000600000000000000" pitchFamily="2" charset="-122"/>
                          </a:rPr>
                          <m:t>𝑛</m:t>
                        </m:r>
                      </m:sub>
                      <m:sup>
                        <m:r>
                          <a:rPr lang="en-US" altLang="zh-CN" b="0" i="1" smtClean="0">
                            <a:latin typeface="Cambria Math" panose="02040503050406030204" pitchFamily="18" charset="0"/>
                            <a:ea typeface="HarmonyOS Sans SC Medium" panose="00000600000000000000" pitchFamily="2" charset="-122"/>
                          </a:rPr>
                          <m:t>′′</m:t>
                        </m:r>
                      </m:sup>
                    </m:sSubSup>
                    <m:d>
                      <m:dPr>
                        <m:ctrlPr>
                          <a:rPr lang="en-US" altLang="zh-CN" i="1">
                            <a:latin typeface="Cambria Math" panose="02040503050406030204" pitchFamily="18" charset="0"/>
                            <a:ea typeface="HarmonyOS Sans SC Medium" panose="00000600000000000000" pitchFamily="2" charset="-122"/>
                          </a:rPr>
                        </m:ctrlPr>
                      </m:dPr>
                      <m:e>
                        <m:sSub>
                          <m:sSubPr>
                            <m:ctrlPr>
                              <a:rPr lang="en-US" altLang="zh-CN" i="1">
                                <a:latin typeface="Cambria Math" panose="02040503050406030204" pitchFamily="18" charset="0"/>
                                <a:ea typeface="HarmonyOS Sans SC Medium" panose="00000600000000000000" pitchFamily="2" charset="-122"/>
                              </a:rPr>
                            </m:ctrlPr>
                          </m:sSubPr>
                          <m:e>
                            <m:r>
                              <a:rPr lang="en-US" altLang="zh-CN" i="1">
                                <a:latin typeface="Cambria Math" panose="02040503050406030204" pitchFamily="18" charset="0"/>
                                <a:ea typeface="HarmonyOS Sans SC Medium" panose="00000600000000000000" pitchFamily="2" charset="-122"/>
                              </a:rPr>
                              <m:t>𝑥</m:t>
                            </m:r>
                          </m:e>
                          <m:sub>
                            <m:r>
                              <a:rPr lang="en-US" altLang="zh-CN" b="0" i="1" smtClean="0">
                                <a:latin typeface="Cambria Math" panose="02040503050406030204" pitchFamily="18" charset="0"/>
                                <a:ea typeface="HarmonyOS Sans SC Medium" panose="00000600000000000000" pitchFamily="2" charset="-122"/>
                              </a:rPr>
                              <m:t>𝑛</m:t>
                            </m:r>
                          </m:sub>
                        </m:sSub>
                      </m:e>
                    </m:d>
                    <m:r>
                      <a:rPr lang="en-US" altLang="zh-CN" b="0" i="1" smtClean="0">
                        <a:latin typeface="Cambria Math" panose="02040503050406030204" pitchFamily="18" charset="0"/>
                        <a:ea typeface="HarmonyOS Sans SC Medium" panose="00000600000000000000" pitchFamily="2" charset="-122"/>
                      </a:rPr>
                      <m:t>=0</m:t>
                    </m:r>
                  </m:oMath>
                </a14:m>
                <a:r>
                  <a:rPr lang="en-US" altLang="zh-CN" dirty="0">
                    <a:latin typeface="HarmonyOS Sans SC Medium" panose="00000600000000000000" pitchFamily="2" charset="-122"/>
                    <a:ea typeface="HarmonyOS Sans SC Medium" panose="00000600000000000000" pitchFamily="2" charset="-122"/>
                  </a:rPr>
                  <a:t>, boundary condition</a:t>
                </a:r>
                <a:endParaRPr lang="zh-CN" altLang="en-US" dirty="0">
                  <a:latin typeface="HarmonyOS Sans SC Medium" panose="00000600000000000000" pitchFamily="2" charset="-122"/>
                  <a:ea typeface="HarmonyOS Sans SC Medium" panose="00000600000000000000" pitchFamily="2" charset="-122"/>
                </a:endParaRPr>
              </a:p>
              <a:p>
                <a:pPr marL="742950" lvl="1" indent="-285750">
                  <a:buFont typeface="Arial" panose="020B0604020202020204" pitchFamily="34" charset="0"/>
                  <a:buChar char="•"/>
                </a:pPr>
                <a:endParaRPr lang="en-US" altLang="zh-CN" dirty="0">
                  <a:latin typeface="HarmonyOS Sans SC Medium" panose="00000600000000000000" pitchFamily="2" charset="-122"/>
                  <a:ea typeface="HarmonyOS Sans SC Medium" panose="00000600000000000000" pitchFamily="2" charset="-122"/>
                </a:endParaRPr>
              </a:p>
              <a:p>
                <a:pPr marL="285750" indent="-285750">
                  <a:buFont typeface="Arial" panose="020B0604020202020204" pitchFamily="34" charset="0"/>
                  <a:buChar char="•"/>
                </a:pPr>
                <a:r>
                  <a:rPr lang="en-US" altLang="zh-CN" dirty="0">
                    <a:latin typeface="HarmonyOS Sans SC Medium" panose="00000600000000000000" pitchFamily="2" charset="-122"/>
                    <a:ea typeface="HarmonyOS Sans SC Medium" panose="00000600000000000000" pitchFamily="2" charset="-122"/>
                  </a:rPr>
                  <a:t>Solve this differential equation, then you get:</a:t>
                </a:r>
              </a:p>
              <a:p>
                <a:pPr marL="742950" lvl="1" indent="-285750">
                  <a:buFont typeface="Arial" panose="020B0604020202020204" pitchFamily="34" charset="0"/>
                  <a:buChar char="•"/>
                </a:pPr>
                <a14:m>
                  <m:oMath xmlns:m="http://schemas.openxmlformats.org/officeDocument/2006/math">
                    <m:acc>
                      <m:accPr>
                        <m:chr m:val="̂"/>
                        <m:ctrlPr>
                          <a:rPr lang="en-US" altLang="zh-CN" i="1" smtClean="0">
                            <a:latin typeface="Cambria Math" panose="02040503050406030204" pitchFamily="18" charset="0"/>
                            <a:ea typeface="HarmonyOS Sans SC Medium" panose="00000600000000000000" pitchFamily="2" charset="-122"/>
                          </a:rPr>
                        </m:ctrlPr>
                      </m:accPr>
                      <m:e>
                        <m:sSub>
                          <m:sSubPr>
                            <m:ctrlPr>
                              <a:rPr lang="en-US" altLang="zh-CN" i="1" smtClean="0">
                                <a:latin typeface="Cambria Math" panose="02040503050406030204" pitchFamily="18" charset="0"/>
                                <a:ea typeface="HarmonyOS Sans SC Medium" panose="00000600000000000000" pitchFamily="2" charset="-122"/>
                              </a:rPr>
                            </m:ctrlPr>
                          </m:sSubPr>
                          <m:e>
                            <m:r>
                              <a:rPr lang="en-US" altLang="zh-CN" b="0" i="1" smtClean="0">
                                <a:latin typeface="Cambria Math" panose="02040503050406030204" pitchFamily="18" charset="0"/>
                                <a:ea typeface="HarmonyOS Sans SC Medium" panose="00000600000000000000" pitchFamily="2" charset="-122"/>
                              </a:rPr>
                              <m:t>𝑉</m:t>
                            </m:r>
                          </m:e>
                          <m:sub>
                            <m:r>
                              <a:rPr lang="en-US" altLang="zh-CN" b="0" i="1" smtClean="0">
                                <a:latin typeface="Cambria Math" panose="02040503050406030204" pitchFamily="18" charset="0"/>
                                <a:ea typeface="HarmonyOS Sans SC Medium" panose="00000600000000000000" pitchFamily="2" charset="-122"/>
                              </a:rPr>
                              <m:t>𝑝</m:t>
                            </m:r>
                          </m:sub>
                        </m:sSub>
                      </m:e>
                    </m:acc>
                    <m:r>
                      <a:rPr lang="en-US" altLang="zh-CN" b="0" i="1" smtClean="0">
                        <a:latin typeface="Cambria Math" panose="02040503050406030204" pitchFamily="18" charset="0"/>
                        <a:ea typeface="HarmonyOS Sans SC Medium" panose="00000600000000000000" pitchFamily="2" charset="-122"/>
                      </a:rPr>
                      <m:t>=</m:t>
                    </m:r>
                    <m:sSub>
                      <m:sSubPr>
                        <m:ctrlPr>
                          <a:rPr lang="en-US" altLang="zh-CN" b="0" i="1" smtClean="0">
                            <a:latin typeface="Cambria Math" panose="02040503050406030204" pitchFamily="18" charset="0"/>
                            <a:ea typeface="HarmonyOS Sans SC Medium" panose="00000600000000000000" pitchFamily="2" charset="-122"/>
                          </a:rPr>
                        </m:ctrlPr>
                      </m:sSubPr>
                      <m:e>
                        <m:r>
                          <a:rPr lang="en-US" altLang="zh-CN" b="0" i="1" smtClean="0">
                            <a:latin typeface="Cambria Math" panose="02040503050406030204" pitchFamily="18" charset="0"/>
                            <a:ea typeface="HarmonyOS Sans SC Medium" panose="00000600000000000000" pitchFamily="2" charset="-122"/>
                          </a:rPr>
                          <m:t>𝑆</m:t>
                        </m:r>
                      </m:e>
                      <m:sub>
                        <m:r>
                          <a:rPr lang="en-US" altLang="zh-CN" b="0" i="1" smtClean="0">
                            <a:latin typeface="Cambria Math" panose="02040503050406030204" pitchFamily="18" charset="0"/>
                            <a:ea typeface="HarmonyOS Sans SC Medium" panose="00000600000000000000" pitchFamily="2" charset="-122"/>
                          </a:rPr>
                          <m:t>𝑖</m:t>
                        </m:r>
                      </m:sub>
                    </m:sSub>
                    <m:d>
                      <m:dPr>
                        <m:ctrlPr>
                          <a:rPr lang="en-US" altLang="zh-CN" b="0" i="1" smtClean="0">
                            <a:latin typeface="Cambria Math" panose="02040503050406030204" pitchFamily="18" charset="0"/>
                            <a:ea typeface="HarmonyOS Sans SC Medium" panose="00000600000000000000" pitchFamily="2" charset="-122"/>
                          </a:rPr>
                        </m:ctrlPr>
                      </m:dPr>
                      <m:e>
                        <m:sSub>
                          <m:sSubPr>
                            <m:ctrlPr>
                              <a:rPr lang="en-US" altLang="zh-CN" b="0" i="1" smtClean="0">
                                <a:latin typeface="Cambria Math" panose="02040503050406030204" pitchFamily="18" charset="0"/>
                                <a:ea typeface="HarmonyOS Sans SC Medium" panose="00000600000000000000" pitchFamily="2" charset="-122"/>
                              </a:rPr>
                            </m:ctrlPr>
                          </m:sSubPr>
                          <m:e>
                            <m:r>
                              <a:rPr lang="en-US" altLang="zh-CN" b="0" i="1" smtClean="0">
                                <a:latin typeface="Cambria Math" panose="02040503050406030204" pitchFamily="18" charset="0"/>
                                <a:ea typeface="HarmonyOS Sans SC Medium" panose="00000600000000000000" pitchFamily="2" charset="-122"/>
                              </a:rPr>
                              <m:t>𝑥</m:t>
                            </m:r>
                          </m:e>
                          <m:sub>
                            <m:r>
                              <a:rPr lang="en-US" altLang="zh-CN" b="0" i="1" smtClean="0">
                                <a:latin typeface="Cambria Math" panose="02040503050406030204" pitchFamily="18" charset="0"/>
                                <a:ea typeface="HarmonyOS Sans SC Medium" panose="00000600000000000000" pitchFamily="2" charset="-122"/>
                              </a:rPr>
                              <m:t>𝑝</m:t>
                            </m:r>
                          </m:sub>
                        </m:sSub>
                      </m:e>
                    </m:d>
                    <m:r>
                      <a:rPr lang="en-US" altLang="zh-CN" b="0" i="1" smtClean="0">
                        <a:latin typeface="Cambria Math" panose="02040503050406030204" pitchFamily="18" charset="0"/>
                        <a:ea typeface="HarmonyOS Sans SC Medium" panose="00000600000000000000" pitchFamily="2" charset="-122"/>
                      </a:rPr>
                      <m:t>=</m:t>
                    </m:r>
                    <m:sSub>
                      <m:sSubPr>
                        <m:ctrlPr>
                          <a:rPr lang="en-US" altLang="zh-CN" b="0" i="1" smtClean="0">
                            <a:latin typeface="Cambria Math" panose="02040503050406030204" pitchFamily="18" charset="0"/>
                            <a:ea typeface="HarmonyOS Sans SC Medium" panose="00000600000000000000" pitchFamily="2" charset="-122"/>
                          </a:rPr>
                        </m:ctrlPr>
                      </m:sSubPr>
                      <m:e>
                        <m:r>
                          <a:rPr lang="en-US" altLang="zh-CN" b="0" i="1" smtClean="0">
                            <a:latin typeface="Cambria Math" panose="02040503050406030204" pitchFamily="18" charset="0"/>
                            <a:ea typeface="HarmonyOS Sans SC Medium" panose="00000600000000000000" pitchFamily="2" charset="-122"/>
                          </a:rPr>
                          <m:t>𝑎</m:t>
                        </m:r>
                      </m:e>
                      <m:sub>
                        <m:r>
                          <a:rPr lang="en-US" altLang="zh-CN" b="0" i="1" smtClean="0">
                            <a:latin typeface="Cambria Math" panose="02040503050406030204" pitchFamily="18" charset="0"/>
                            <a:ea typeface="HarmonyOS Sans SC Medium" panose="00000600000000000000" pitchFamily="2" charset="-122"/>
                          </a:rPr>
                          <m:t>𝑖</m:t>
                        </m:r>
                      </m:sub>
                    </m:sSub>
                    <m:sSup>
                      <m:sSupPr>
                        <m:ctrlPr>
                          <a:rPr lang="en-US" altLang="zh-CN" b="0" i="1" smtClean="0">
                            <a:latin typeface="Cambria Math" panose="02040503050406030204" pitchFamily="18" charset="0"/>
                            <a:ea typeface="HarmonyOS Sans SC Medium" panose="00000600000000000000" pitchFamily="2" charset="-122"/>
                          </a:rPr>
                        </m:ctrlPr>
                      </m:sSupPr>
                      <m:e>
                        <m:r>
                          <a:rPr lang="en-US" altLang="zh-CN" b="0" i="1" smtClean="0">
                            <a:latin typeface="Cambria Math" panose="02040503050406030204" pitchFamily="18" charset="0"/>
                            <a:ea typeface="HarmonyOS Sans SC Medium" panose="00000600000000000000" pitchFamily="2" charset="-122"/>
                          </a:rPr>
                          <m:t>𝑥</m:t>
                        </m:r>
                      </m:e>
                      <m:sup>
                        <m:r>
                          <a:rPr lang="en-US" altLang="zh-CN" b="0" i="1" smtClean="0">
                            <a:latin typeface="Cambria Math" panose="02040503050406030204" pitchFamily="18" charset="0"/>
                            <a:ea typeface="HarmonyOS Sans SC Medium" panose="00000600000000000000" pitchFamily="2" charset="-122"/>
                          </a:rPr>
                          <m:t>3</m:t>
                        </m:r>
                      </m:sup>
                    </m:sSup>
                    <m:r>
                      <a:rPr lang="en-US" altLang="zh-CN" b="0" i="1" smtClean="0">
                        <a:latin typeface="Cambria Math" panose="02040503050406030204" pitchFamily="18" charset="0"/>
                        <a:ea typeface="HarmonyOS Sans SC Medium" panose="00000600000000000000" pitchFamily="2" charset="-122"/>
                      </a:rPr>
                      <m:t>+</m:t>
                    </m:r>
                    <m:sSub>
                      <m:sSubPr>
                        <m:ctrlPr>
                          <a:rPr lang="en-US" altLang="zh-CN" b="0" i="1" smtClean="0">
                            <a:latin typeface="Cambria Math" panose="02040503050406030204" pitchFamily="18" charset="0"/>
                            <a:ea typeface="HarmonyOS Sans SC Medium" panose="00000600000000000000" pitchFamily="2" charset="-122"/>
                          </a:rPr>
                        </m:ctrlPr>
                      </m:sSubPr>
                      <m:e>
                        <m:r>
                          <a:rPr lang="en-US" altLang="zh-CN" b="0" i="1" smtClean="0">
                            <a:latin typeface="Cambria Math" panose="02040503050406030204" pitchFamily="18" charset="0"/>
                            <a:ea typeface="HarmonyOS Sans SC Medium" panose="00000600000000000000" pitchFamily="2" charset="-122"/>
                          </a:rPr>
                          <m:t>𝑏</m:t>
                        </m:r>
                      </m:e>
                      <m:sub>
                        <m:r>
                          <a:rPr lang="en-US" altLang="zh-CN" b="0" i="1" smtClean="0">
                            <a:latin typeface="Cambria Math" panose="02040503050406030204" pitchFamily="18" charset="0"/>
                            <a:ea typeface="HarmonyOS Sans SC Medium" panose="00000600000000000000" pitchFamily="2" charset="-122"/>
                          </a:rPr>
                          <m:t>𝑖</m:t>
                        </m:r>
                      </m:sub>
                    </m:sSub>
                    <m:sSup>
                      <m:sSupPr>
                        <m:ctrlPr>
                          <a:rPr lang="en-US" altLang="zh-CN" b="0" i="1" smtClean="0">
                            <a:latin typeface="Cambria Math" panose="02040503050406030204" pitchFamily="18" charset="0"/>
                            <a:ea typeface="HarmonyOS Sans SC Medium" panose="00000600000000000000" pitchFamily="2" charset="-122"/>
                          </a:rPr>
                        </m:ctrlPr>
                      </m:sSupPr>
                      <m:e>
                        <m:r>
                          <a:rPr lang="en-US" altLang="zh-CN" b="0" i="1" smtClean="0">
                            <a:latin typeface="Cambria Math" panose="02040503050406030204" pitchFamily="18" charset="0"/>
                            <a:ea typeface="HarmonyOS Sans SC Medium" panose="00000600000000000000" pitchFamily="2" charset="-122"/>
                          </a:rPr>
                          <m:t>𝑥</m:t>
                        </m:r>
                      </m:e>
                      <m:sup>
                        <m:r>
                          <a:rPr lang="en-US" altLang="zh-CN" b="0" i="1" smtClean="0">
                            <a:latin typeface="Cambria Math" panose="02040503050406030204" pitchFamily="18" charset="0"/>
                            <a:ea typeface="HarmonyOS Sans SC Medium" panose="00000600000000000000" pitchFamily="2" charset="-122"/>
                          </a:rPr>
                          <m:t>2</m:t>
                        </m:r>
                      </m:sup>
                    </m:sSup>
                    <m:r>
                      <a:rPr lang="en-US" altLang="zh-CN" b="0" i="1" smtClean="0">
                        <a:latin typeface="Cambria Math" panose="02040503050406030204" pitchFamily="18" charset="0"/>
                        <a:ea typeface="HarmonyOS Sans SC Medium" panose="00000600000000000000" pitchFamily="2" charset="-122"/>
                      </a:rPr>
                      <m:t>+</m:t>
                    </m:r>
                    <m:sSub>
                      <m:sSubPr>
                        <m:ctrlPr>
                          <a:rPr lang="en-US" altLang="zh-CN" b="0" i="1" smtClean="0">
                            <a:latin typeface="Cambria Math" panose="02040503050406030204" pitchFamily="18" charset="0"/>
                            <a:ea typeface="HarmonyOS Sans SC Medium" panose="00000600000000000000" pitchFamily="2" charset="-122"/>
                          </a:rPr>
                        </m:ctrlPr>
                      </m:sSubPr>
                      <m:e>
                        <m:r>
                          <a:rPr lang="en-US" altLang="zh-CN" b="0" i="1" smtClean="0">
                            <a:latin typeface="Cambria Math" panose="02040503050406030204" pitchFamily="18" charset="0"/>
                            <a:ea typeface="HarmonyOS Sans SC Medium" panose="00000600000000000000" pitchFamily="2" charset="-122"/>
                          </a:rPr>
                          <m:t>𝑐</m:t>
                        </m:r>
                      </m:e>
                      <m:sub>
                        <m:r>
                          <a:rPr lang="en-US" altLang="zh-CN" b="0" i="1" smtClean="0">
                            <a:latin typeface="Cambria Math" panose="02040503050406030204" pitchFamily="18" charset="0"/>
                            <a:ea typeface="HarmonyOS Sans SC Medium" panose="00000600000000000000" pitchFamily="2" charset="-122"/>
                          </a:rPr>
                          <m:t>𝑖</m:t>
                        </m:r>
                      </m:sub>
                    </m:sSub>
                    <m:r>
                      <a:rPr lang="en-US" altLang="zh-CN" b="0" i="1" smtClean="0">
                        <a:latin typeface="Cambria Math" panose="02040503050406030204" pitchFamily="18" charset="0"/>
                        <a:ea typeface="HarmonyOS Sans SC Medium" panose="00000600000000000000" pitchFamily="2" charset="-122"/>
                      </a:rPr>
                      <m:t>𝑥</m:t>
                    </m:r>
                    <m:r>
                      <a:rPr lang="en-US" altLang="zh-CN" b="0" i="1" smtClean="0">
                        <a:latin typeface="Cambria Math" panose="02040503050406030204" pitchFamily="18" charset="0"/>
                        <a:ea typeface="HarmonyOS Sans SC Medium" panose="00000600000000000000" pitchFamily="2" charset="-122"/>
                      </a:rPr>
                      <m:t>+</m:t>
                    </m:r>
                    <m:sSub>
                      <m:sSubPr>
                        <m:ctrlPr>
                          <a:rPr lang="en-US" altLang="zh-CN" b="0" i="1" smtClean="0">
                            <a:latin typeface="Cambria Math" panose="02040503050406030204" pitchFamily="18" charset="0"/>
                            <a:ea typeface="HarmonyOS Sans SC Medium" panose="00000600000000000000" pitchFamily="2" charset="-122"/>
                          </a:rPr>
                        </m:ctrlPr>
                      </m:sSubPr>
                      <m:e>
                        <m:r>
                          <a:rPr lang="en-US" altLang="zh-CN" b="0" i="1" smtClean="0">
                            <a:latin typeface="Cambria Math" panose="02040503050406030204" pitchFamily="18" charset="0"/>
                            <a:ea typeface="HarmonyOS Sans SC Medium" panose="00000600000000000000" pitchFamily="2" charset="-122"/>
                          </a:rPr>
                          <m:t>𝑑</m:t>
                        </m:r>
                      </m:e>
                      <m:sub>
                        <m:r>
                          <a:rPr lang="en-US" altLang="zh-CN" b="0" i="1" smtClean="0">
                            <a:latin typeface="Cambria Math" panose="02040503050406030204" pitchFamily="18" charset="0"/>
                            <a:ea typeface="HarmonyOS Sans SC Medium" panose="00000600000000000000" pitchFamily="2" charset="-122"/>
                          </a:rPr>
                          <m:t>𝑖</m:t>
                        </m:r>
                      </m:sub>
                    </m:sSub>
                    <m:r>
                      <a:rPr lang="en-US" altLang="zh-CN" b="0" i="1" smtClean="0">
                        <a:latin typeface="Cambria Math" panose="02040503050406030204" pitchFamily="18" charset="0"/>
                        <a:ea typeface="HarmonyOS Sans SC Medium" panose="00000600000000000000" pitchFamily="2" charset="-122"/>
                      </a:rPr>
                      <m:t>, </m:t>
                    </m:r>
                    <m:r>
                      <a:rPr lang="en-US" altLang="zh-CN" b="0" i="1" smtClean="0">
                        <a:latin typeface="Cambria Math" panose="02040503050406030204" pitchFamily="18" charset="0"/>
                        <a:ea typeface="HarmonyOS Sans SC Medium" panose="00000600000000000000" pitchFamily="2" charset="-122"/>
                      </a:rPr>
                      <m:t>𝑤h𝑒𝑛</m:t>
                    </m:r>
                    <m:r>
                      <a:rPr lang="en-US" altLang="zh-CN" b="0" i="1" smtClean="0">
                        <a:latin typeface="Cambria Math" panose="02040503050406030204" pitchFamily="18" charset="0"/>
                        <a:ea typeface="HarmonyOS Sans SC Medium" panose="00000600000000000000" pitchFamily="2" charset="-122"/>
                      </a:rPr>
                      <m:t> </m:t>
                    </m:r>
                    <m:sSub>
                      <m:sSubPr>
                        <m:ctrlPr>
                          <a:rPr lang="en-US" altLang="zh-CN" b="0" i="1" smtClean="0">
                            <a:latin typeface="Cambria Math" panose="02040503050406030204" pitchFamily="18" charset="0"/>
                            <a:ea typeface="HarmonyOS Sans SC Medium" panose="00000600000000000000" pitchFamily="2" charset="-122"/>
                          </a:rPr>
                        </m:ctrlPr>
                      </m:sSubPr>
                      <m:e>
                        <m:r>
                          <a:rPr lang="en-US" altLang="zh-CN" b="0" i="1" smtClean="0">
                            <a:latin typeface="Cambria Math" panose="02040503050406030204" pitchFamily="18" charset="0"/>
                            <a:ea typeface="HarmonyOS Sans SC Medium" panose="00000600000000000000" pitchFamily="2" charset="-122"/>
                          </a:rPr>
                          <m:t>𝑥</m:t>
                        </m:r>
                      </m:e>
                      <m:sub>
                        <m:r>
                          <a:rPr lang="en-US" altLang="zh-CN" b="0" i="1" smtClean="0">
                            <a:latin typeface="Cambria Math" panose="02040503050406030204" pitchFamily="18" charset="0"/>
                            <a:ea typeface="HarmonyOS Sans SC Medium" panose="00000600000000000000" pitchFamily="2" charset="-122"/>
                          </a:rPr>
                          <m:t>𝑝</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oMath>
                </a14:m>
                <a:endParaRPr lang="en-US" altLang="zh-CN" dirty="0">
                  <a:latin typeface="HarmonyOS Sans SC Medium" panose="00000600000000000000" pitchFamily="2" charset="-122"/>
                  <a:ea typeface="HarmonyOS Sans SC Medium" panose="00000600000000000000" pitchFamily="2" charset="-122"/>
                </a:endParaRPr>
              </a:p>
              <a:p>
                <a:pPr marL="285750" indent="-285750">
                  <a:buFont typeface="Arial" panose="020B0604020202020204" pitchFamily="34" charset="0"/>
                  <a:buChar char="•"/>
                </a:pPr>
                <a:endParaRPr lang="en-US" altLang="zh-CN" dirty="0">
                  <a:latin typeface="HarmonyOS Sans SC Medium" panose="00000600000000000000" pitchFamily="2" charset="-122"/>
                  <a:ea typeface="HarmonyOS Sans SC Medium" panose="00000600000000000000" pitchFamily="2" charset="-122"/>
                </a:endParaRPr>
              </a:p>
            </p:txBody>
          </p:sp>
        </mc:Choice>
        <mc:Fallback xmlns="">
          <p:sp>
            <p:nvSpPr>
              <p:cNvPr id="9" name="文本框 8">
                <a:extLst>
                  <a:ext uri="{FF2B5EF4-FFF2-40B4-BE49-F238E27FC236}">
                    <a16:creationId xmlns:a16="http://schemas.microsoft.com/office/drawing/2014/main" id="{AE8604B1-AF94-E258-6574-BBBDB2F75335}"/>
                  </a:ext>
                </a:extLst>
              </p:cNvPr>
              <p:cNvSpPr txBox="1">
                <a:spLocks noRot="1" noChangeAspect="1" noMove="1" noResize="1" noEditPoints="1" noAdjustHandles="1" noChangeArrowheads="1" noChangeShapeType="1" noTextEdit="1"/>
              </p:cNvSpPr>
              <p:nvPr/>
            </p:nvSpPr>
            <p:spPr>
              <a:xfrm>
                <a:off x="411747" y="1503230"/>
                <a:ext cx="7031790" cy="5199757"/>
              </a:xfrm>
              <a:prstGeom prst="rect">
                <a:avLst/>
              </a:prstGeom>
              <a:blipFill>
                <a:blip r:embed="rId3"/>
                <a:stretch>
                  <a:fillRect l="-781" t="-703"/>
                </a:stretch>
              </a:blipFill>
            </p:spPr>
            <p:txBody>
              <a:bodyPr/>
              <a:lstStyle/>
              <a:p>
                <a:r>
                  <a:rPr lang="zh-CN" altLang="en-US">
                    <a:noFill/>
                  </a:rPr>
                  <a:t> </a:t>
                </a:r>
              </a:p>
            </p:txBody>
          </p:sp>
        </mc:Fallback>
      </mc:AlternateContent>
      <p:pic>
        <p:nvPicPr>
          <p:cNvPr id="13" name="图片 12" descr="图示&#10;&#10;描述已自动生成">
            <a:extLst>
              <a:ext uri="{FF2B5EF4-FFF2-40B4-BE49-F238E27FC236}">
                <a16:creationId xmlns:a16="http://schemas.microsoft.com/office/drawing/2014/main" id="{D6211F65-64D6-9650-E480-A6BCD78CC247}"/>
              </a:ext>
            </a:extLst>
          </p:cNvPr>
          <p:cNvPicPr>
            <a:picLocks noChangeAspect="1"/>
          </p:cNvPicPr>
          <p:nvPr/>
        </p:nvPicPr>
        <p:blipFill>
          <a:blip r:embed="rId4"/>
          <a:stretch>
            <a:fillRect/>
          </a:stretch>
        </p:blipFill>
        <p:spPr>
          <a:xfrm>
            <a:off x="7173708" y="1951790"/>
            <a:ext cx="3852565" cy="3626892"/>
          </a:xfrm>
          <a:prstGeom prst="rect">
            <a:avLst/>
          </a:prstGeom>
        </p:spPr>
      </p:pic>
    </p:spTree>
    <p:extLst>
      <p:ext uri="{BB962C8B-B14F-4D97-AF65-F5344CB8AC3E}">
        <p14:creationId xmlns:p14="http://schemas.microsoft.com/office/powerpoint/2010/main" val="3942513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01BC3-414D-3730-7A5F-C43EF9E4680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EA10762-81C2-BFB4-6B15-3706AA67F7BE}"/>
              </a:ext>
            </a:extLst>
          </p:cNvPr>
          <p:cNvSpPr>
            <a:spLocks noGrp="1"/>
          </p:cNvSpPr>
          <p:nvPr>
            <p:ph type="title"/>
          </p:nvPr>
        </p:nvSpPr>
        <p:spPr>
          <a:xfrm>
            <a:off x="643466" y="101601"/>
            <a:ext cx="8233166" cy="1143000"/>
          </a:xfrm>
        </p:spPr>
        <p:txBody>
          <a:bodyPr>
            <a:normAutofit/>
          </a:bodyPr>
          <a:lstStyle/>
          <a:p>
            <a:r>
              <a:rPr lang="en-US" altLang="zh-CN"/>
              <a:t>Cubic-Spline – anti-overfitting</a:t>
            </a:r>
            <a:endParaRPr lang="zh-CN" altLang="en-US" dirty="0"/>
          </a:p>
        </p:txBody>
      </p:sp>
      <p:pic>
        <p:nvPicPr>
          <p:cNvPr id="4" name="图片 3">
            <a:extLst>
              <a:ext uri="{FF2B5EF4-FFF2-40B4-BE49-F238E27FC236}">
                <a16:creationId xmlns:a16="http://schemas.microsoft.com/office/drawing/2014/main" id="{27C1088E-C95D-3F54-2A42-5C88A1D78E84}"/>
              </a:ext>
            </a:extLst>
          </p:cNvPr>
          <p:cNvPicPr>
            <a:picLocks noChangeAspect="1"/>
          </p:cNvPicPr>
          <p:nvPr/>
        </p:nvPicPr>
        <p:blipFill>
          <a:blip r:embed="rId3"/>
          <a:stretch>
            <a:fillRect/>
          </a:stretch>
        </p:blipFill>
        <p:spPr>
          <a:xfrm>
            <a:off x="761726" y="2873320"/>
            <a:ext cx="10668548" cy="2127359"/>
          </a:xfrm>
          <a:prstGeom prst="rect">
            <a:avLst/>
          </a:prstGeom>
        </p:spPr>
      </p:pic>
    </p:spTree>
    <p:extLst>
      <p:ext uri="{BB962C8B-B14F-4D97-AF65-F5344CB8AC3E}">
        <p14:creationId xmlns:p14="http://schemas.microsoft.com/office/powerpoint/2010/main" val="39203485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maroon-template-16.9-tungsten copy.pptx" id="{B69B70B2-75E6-9F41-A618-976478E1B107}" vid="{12E40A26-4716-A142-B24E-D4A7A79A7C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6597</TotalTime>
  <Words>2560</Words>
  <Application>Microsoft Office PowerPoint</Application>
  <PresentationFormat>宽屏</PresentationFormat>
  <Paragraphs>366</Paragraphs>
  <Slides>44</Slides>
  <Notes>30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44</vt:i4>
      </vt:variant>
    </vt:vector>
  </HeadingPairs>
  <TitlesOfParts>
    <vt:vector size="57" baseType="lpstr">
      <vt:lpstr>HarmonyOS Sans SC Medium</vt:lpstr>
      <vt:lpstr>HarmonyOS Sans TC Black</vt:lpstr>
      <vt:lpstr>HarmonyOS Sans TC Medium</vt:lpstr>
      <vt:lpstr>Menlo</vt:lpstr>
      <vt:lpstr>Tungsten Book</vt:lpstr>
      <vt:lpstr>Tungsten Medium</vt:lpstr>
      <vt:lpstr>Arial</vt:lpstr>
      <vt:lpstr>Calibri</vt:lpstr>
      <vt:lpstr>Cambria Math</vt:lpstr>
      <vt:lpstr>Georgia</vt:lpstr>
      <vt:lpstr>HarmonyOS Sans Medium</vt:lpstr>
      <vt:lpstr>Wingdings</vt:lpstr>
      <vt:lpstr>Office Theme</vt:lpstr>
      <vt:lpstr>GEOG 475 Advanced GIS Lab1</vt:lpstr>
      <vt:lpstr>Interpolation</vt:lpstr>
      <vt:lpstr>Interpolation</vt:lpstr>
      <vt:lpstr>Evaluation - RMSE</vt:lpstr>
      <vt:lpstr>Data Splitting</vt:lpstr>
      <vt:lpstr>Interpolation Algos - IDW</vt:lpstr>
      <vt:lpstr>Interpolation Algos - IDW</vt:lpstr>
      <vt:lpstr>Interpolation Algos – Cubic-Spline</vt:lpstr>
      <vt:lpstr>Cubic-Spline – anti-overfitting</vt:lpstr>
      <vt:lpstr>Cubic-Spline – anti-overfitting</vt:lpstr>
      <vt:lpstr>Source Data – Climate Points</vt:lpstr>
      <vt:lpstr>Part1.Tasks</vt:lpstr>
      <vt:lpstr>Part 1. Interpolation</vt:lpstr>
      <vt:lpstr>Part 1. Interpolation</vt:lpstr>
      <vt:lpstr>Part 1. Interpolation</vt:lpstr>
      <vt:lpstr>Part 1. Interpolation - IDW</vt:lpstr>
      <vt:lpstr>Part 1. Interpolation - CS</vt:lpstr>
      <vt:lpstr>Part 1. Extract Values</vt:lpstr>
      <vt:lpstr>Part 1. Calculate RMSE</vt:lpstr>
      <vt:lpstr>Part 1. RMSE Statistics</vt:lpstr>
      <vt:lpstr>Part1.Tasks</vt:lpstr>
      <vt:lpstr>Part1.Expr Questions</vt:lpstr>
      <vt:lpstr>PowerPoint 演示文稿</vt:lpstr>
      <vt:lpstr>Resampling Algos – Nearest Neighbor</vt:lpstr>
      <vt:lpstr>Resampling Algos – Bilinear</vt:lpstr>
      <vt:lpstr>Source Data – DEM</vt:lpstr>
      <vt:lpstr>Part 2. Resampling</vt:lpstr>
      <vt:lpstr>Part 2. Resampling</vt:lpstr>
      <vt:lpstr>Part 2. Add Coloramp</vt:lpstr>
      <vt:lpstr>Part 2. Interpolate with transect</vt:lpstr>
      <vt:lpstr>Part 2. Profile Graph</vt:lpstr>
      <vt:lpstr>Part 2. Interpolated Line RMSE</vt:lpstr>
      <vt:lpstr>Part2.Tasks</vt:lpstr>
      <vt:lpstr>Part2. Expr Questions</vt:lpstr>
      <vt:lpstr>Part 3. Spatial Interpolation</vt:lpstr>
      <vt:lpstr>Part 3. Spatial Interpolation</vt:lpstr>
      <vt:lpstr>Part 3. Spatial Interpolation</vt:lpstr>
      <vt:lpstr>Part 3. Spatial Interpolation</vt:lpstr>
      <vt:lpstr>Part 3. Raster RMSE</vt:lpstr>
      <vt:lpstr>Part3.Tasks</vt:lpstr>
      <vt:lpstr>Part3. Expr Questions</vt:lpstr>
      <vt:lpstr>Submission</vt:lpstr>
      <vt:lpstr>Grading Rule</vt:lpstr>
      <vt:lpstr>The End</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
  <dc:creator>Jenna Kujawski</dc:creator>
  <cp:keywords/>
  <dc:description/>
  <cp:lastModifiedBy>Song, Zhenlei</cp:lastModifiedBy>
  <cp:revision>49</cp:revision>
  <dcterms:created xsi:type="dcterms:W3CDTF">2022-08-19T19:50:19Z</dcterms:created>
  <dcterms:modified xsi:type="dcterms:W3CDTF">2025-02-03T05:31:05Z</dcterms:modified>
  <cp:category/>
</cp:coreProperties>
</file>